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366" r:id="rId2"/>
    <p:sldId id="367" r:id="rId3"/>
    <p:sldId id="368" r:id="rId4"/>
    <p:sldId id="370" r:id="rId5"/>
    <p:sldId id="371" r:id="rId6"/>
    <p:sldId id="302" r:id="rId7"/>
    <p:sldId id="305" r:id="rId8"/>
    <p:sldId id="369" r:id="rId9"/>
    <p:sldId id="365" r:id="rId10"/>
    <p:sldId id="319" r:id="rId11"/>
    <p:sldId id="332" r:id="rId12"/>
    <p:sldId id="330" r:id="rId13"/>
    <p:sldId id="372" r:id="rId14"/>
    <p:sldId id="261" r:id="rId15"/>
    <p:sldId id="262" r:id="rId16"/>
    <p:sldId id="298" r:id="rId17"/>
    <p:sldId id="264" r:id="rId18"/>
    <p:sldId id="267" r:id="rId19"/>
    <p:sldId id="268" r:id="rId20"/>
    <p:sldId id="276" r:id="rId21"/>
    <p:sldId id="374" r:id="rId22"/>
    <p:sldId id="278" r:id="rId23"/>
    <p:sldId id="279" r:id="rId24"/>
    <p:sldId id="265" r:id="rId25"/>
    <p:sldId id="373" r:id="rId26"/>
  </p:sldIdLst>
  <p:sldSz cx="9144000" cy="6858000" type="screen4x3"/>
  <p:notesSz cx="6858000" cy="9144000"/>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001A"/>
    <a:srgbClr val="A6A6A6"/>
    <a:srgbClr val="E8E8E8"/>
    <a:srgbClr val="CD09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68" autoAdjust="0"/>
  </p:normalViewPr>
  <p:slideViewPr>
    <p:cSldViewPr snapToGrid="0" snapToObjects="1" showGuides="1">
      <p:cViewPr>
        <p:scale>
          <a:sx n="70" d="100"/>
          <a:sy n="70" d="100"/>
        </p:scale>
        <p:origin x="-1164" y="-180"/>
      </p:cViewPr>
      <p:guideLst>
        <p:guide orient="horz" pos="4319"/>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9E7B0A-B2E9-DB44-8C0F-D1EC007B55BC}" type="datetimeFigureOut">
              <a:rPr lang="fi-FI" smtClean="0"/>
              <a:pPr/>
              <a:t>28.10.2011</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D9AF12-5F16-3247-8979-6CAC85E85B02}" type="slidenum">
              <a:rPr lang="fi-FI" smtClean="0"/>
              <a:pPr/>
              <a:t>‹#›</a:t>
            </a:fld>
            <a:endParaRPr lang="fi-FI"/>
          </a:p>
        </p:txBody>
      </p:sp>
    </p:spTree>
    <p:extLst>
      <p:ext uri="{BB962C8B-B14F-4D97-AF65-F5344CB8AC3E}">
        <p14:creationId xmlns:p14="http://schemas.microsoft.com/office/powerpoint/2010/main" val="2720001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B412E-18B7-4BDB-87D3-A843B2B491DF}" type="datetimeFigureOut">
              <a:rPr lang="en-US" smtClean="0"/>
              <a:pPr/>
              <a:t>10/28/2011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968A6E-5F41-4128-892D-078B9378DE9B}" type="slidenum">
              <a:rPr lang="en-US" smtClean="0"/>
              <a:pPr/>
              <a:t>‹#›</a:t>
            </a:fld>
            <a:endParaRPr lang="en-US"/>
          </a:p>
        </p:txBody>
      </p:sp>
    </p:spTree>
    <p:extLst>
      <p:ext uri="{BB962C8B-B14F-4D97-AF65-F5344CB8AC3E}">
        <p14:creationId xmlns:p14="http://schemas.microsoft.com/office/powerpoint/2010/main" val="2984679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38C2DF-99C1-4630-AFF8-11A800A94EDB}" type="slidenum">
              <a:rPr lang="en-US" smtClean="0"/>
              <a:pPr eaLnBrk="1" hangingPunct="1"/>
              <a:t>4</a:t>
            </a:fld>
            <a:endParaRPr lang="en-US" smtClean="0"/>
          </a:p>
        </p:txBody>
      </p:sp>
      <p:sp>
        <p:nvSpPr>
          <p:cNvPr id="82947" name="Dian kuvan paikkamerkki 1"/>
          <p:cNvSpPr>
            <a:spLocks noGrp="1" noRot="1" noChangeAspect="1" noTextEdit="1"/>
          </p:cNvSpPr>
          <p:nvPr>
            <p:ph type="sldImg"/>
          </p:nvPr>
        </p:nvSpPr>
        <p:spPr>
          <a:xfrm>
            <a:off x="1144588" y="684213"/>
            <a:ext cx="4572000" cy="3429000"/>
          </a:xfrm>
          <a:ln/>
        </p:spPr>
      </p:sp>
      <p:sp>
        <p:nvSpPr>
          <p:cNvPr id="82948" name="Huomautusten paikkamerkki 2"/>
          <p:cNvSpPr>
            <a:spLocks noGrp="1"/>
          </p:cNvSpPr>
          <p:nvPr>
            <p:ph type="body" idx="1"/>
          </p:nvPr>
        </p:nvSpPr>
        <p:spPr>
          <a:xfrm>
            <a:off x="684545" y="4344031"/>
            <a:ext cx="5488912" cy="41160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575" tIns="43287" rIns="86575" bIns="43287"/>
          <a:lstStyle/>
          <a:p>
            <a:pPr eaLnBrk="1" hangingPunct="1"/>
            <a:r>
              <a:rPr lang="en-GB" b="1" smtClean="0"/>
              <a:t>Larox Flowsys Solution</a:t>
            </a:r>
          </a:p>
          <a:p>
            <a:pPr eaLnBrk="1" hangingPunct="1"/>
            <a:r>
              <a:rPr lang="en-GB" smtClean="0"/>
              <a:t>We focus on abrasive, corrosive and other demanding shut-off, control and pumping applications serving a wide range of process industries worldwide. </a:t>
            </a:r>
          </a:p>
          <a:p>
            <a:pPr eaLnBrk="1" hangingPunct="1"/>
            <a:endParaRPr lang="en-GB" smtClean="0"/>
          </a:p>
          <a:p>
            <a:pPr eaLnBrk="1" hangingPunct="1"/>
            <a:r>
              <a:rPr lang="en-ZA" smtClean="0"/>
              <a:t>We are </a:t>
            </a:r>
            <a:r>
              <a:rPr lang="en-ZA" smtClean="0">
                <a:solidFill>
                  <a:srgbClr val="C00000"/>
                </a:solidFill>
              </a:rPr>
              <a:t>solution providers</a:t>
            </a:r>
            <a:r>
              <a:rPr lang="en-ZA" smtClean="0"/>
              <a:t>, driven by the will to </a:t>
            </a:r>
            <a:r>
              <a:rPr lang="en-ZA" smtClean="0">
                <a:solidFill>
                  <a:srgbClr val="C00202"/>
                </a:solidFill>
              </a:rPr>
              <a:t>solve problems</a:t>
            </a:r>
            <a:r>
              <a:rPr lang="en-ZA" smtClean="0"/>
              <a:t>;  understand and help make our customers´ processes more competitive.</a:t>
            </a:r>
            <a:endParaRPr lang="en-GB" smtClean="0"/>
          </a:p>
          <a:p>
            <a:pPr eaLnBrk="1" hangingPunct="1"/>
            <a:r>
              <a:rPr lang="en-US" altLang="zh-CN" smtClean="0">
                <a:ea typeface="黑体" pitchFamily="49" charset="-122"/>
              </a:rPr>
              <a:t>We work in partnership with our clients to specify, design and deliver the optimal solution. </a:t>
            </a:r>
          </a:p>
          <a:p>
            <a:pPr eaLnBrk="1" hangingPunct="1"/>
            <a:endParaRPr lang="en-GB" smtClean="0"/>
          </a:p>
          <a:p>
            <a:pPr eaLnBrk="1" hangingPunct="1"/>
            <a:r>
              <a:rPr lang="en-US" smtClean="0"/>
              <a:t>“Larox Flowsys solution” refers to the </a:t>
            </a:r>
            <a:r>
              <a:rPr lang="en-US" smtClean="0">
                <a:solidFill>
                  <a:srgbClr val="C20202"/>
                </a:solidFill>
              </a:rPr>
              <a:t>total value proposition comprising of </a:t>
            </a:r>
          </a:p>
          <a:p>
            <a:pPr eaLnBrk="1" hangingPunct="1">
              <a:buFont typeface="Wingdings" pitchFamily="2" charset="2"/>
              <a:buChar char="§"/>
            </a:pPr>
            <a:r>
              <a:rPr lang="en-US" smtClean="0"/>
              <a:t>Customer focus and cutting–edge product and service solutions </a:t>
            </a:r>
          </a:p>
          <a:p>
            <a:pPr eaLnBrk="1" hangingPunct="1">
              <a:buFont typeface="Wingdings" pitchFamily="2" charset="2"/>
              <a:buChar char="§"/>
            </a:pPr>
            <a:r>
              <a:rPr lang="en-US" smtClean="0"/>
              <a:t>Industry Expertise </a:t>
            </a:r>
          </a:p>
          <a:p>
            <a:pPr eaLnBrk="1" hangingPunct="1">
              <a:buFont typeface="Wingdings" pitchFamily="2" charset="2"/>
              <a:buChar char="§"/>
            </a:pPr>
            <a:r>
              <a:rPr lang="en-US" smtClean="0"/>
              <a:t>Process and application know-how (Expertise in demanding applications) </a:t>
            </a:r>
          </a:p>
          <a:p>
            <a:pPr eaLnBrk="1" hangingPunct="1">
              <a:buFont typeface="Wingdings" pitchFamily="2" charset="2"/>
              <a:buChar char="§"/>
            </a:pPr>
            <a:r>
              <a:rPr lang="en-US" smtClean="0"/>
              <a:t>Global reach, local service</a:t>
            </a:r>
          </a:p>
          <a:p>
            <a:pPr eaLnBrk="1" hangingPunct="1">
              <a:buFont typeface="Wingdings" pitchFamily="2" charset="2"/>
              <a:buChar char="§"/>
            </a:pPr>
            <a:r>
              <a:rPr lang="en-US" smtClean="0"/>
              <a:t>Reliable project deliveries and OEM partnerships</a:t>
            </a:r>
          </a:p>
          <a:p>
            <a:pPr eaLnBrk="1" hangingPunct="1">
              <a:buFont typeface="Wingdings" pitchFamily="2" charset="2"/>
              <a:buChar char="§"/>
            </a:pPr>
            <a:r>
              <a:rPr lang="en-US" smtClean="0"/>
              <a:t>Innovation through R&amp;D</a:t>
            </a:r>
          </a:p>
          <a:p>
            <a:pPr eaLnBrk="1" hangingPunct="1"/>
            <a:endParaRPr lang="en-US" smtClean="0"/>
          </a:p>
          <a:p>
            <a:pPr eaLnBrk="1" hangingPunct="1"/>
            <a:endParaRPr lang="fi-FI" smtClean="0"/>
          </a:p>
          <a:p>
            <a:pPr eaLnBrk="1" hangingPunct="1"/>
            <a:endParaRPr lang="fi-FI" smtClean="0"/>
          </a:p>
        </p:txBody>
      </p:sp>
      <p:sp>
        <p:nvSpPr>
          <p:cNvPr id="82949" name="Dian numeron paikkamerkki 3"/>
          <p:cNvSpPr txBox="1">
            <a:spLocks noGrp="1"/>
          </p:cNvSpPr>
          <p:nvPr/>
        </p:nvSpPr>
        <p:spPr bwMode="auto">
          <a:xfrm>
            <a:off x="3885887" y="8683342"/>
            <a:ext cx="2970544" cy="4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575" tIns="43287" rIns="86575" bIns="43287" anchor="b"/>
          <a:lstStyle>
            <a:lvl1pPr defTabSz="857250" eaLnBrk="0" hangingPunct="0">
              <a:defRPr>
                <a:solidFill>
                  <a:schemeClr val="tx1"/>
                </a:solidFill>
                <a:latin typeface="Arial" charset="0"/>
              </a:defRPr>
            </a:lvl1pPr>
            <a:lvl2pPr marL="742950" indent="-285750" defTabSz="857250" eaLnBrk="0" hangingPunct="0">
              <a:defRPr>
                <a:solidFill>
                  <a:schemeClr val="tx1"/>
                </a:solidFill>
                <a:latin typeface="Arial" charset="0"/>
              </a:defRPr>
            </a:lvl2pPr>
            <a:lvl3pPr marL="1143000" indent="-228600" defTabSz="857250" eaLnBrk="0" hangingPunct="0">
              <a:defRPr>
                <a:solidFill>
                  <a:schemeClr val="tx1"/>
                </a:solidFill>
                <a:latin typeface="Arial" charset="0"/>
              </a:defRPr>
            </a:lvl3pPr>
            <a:lvl4pPr marL="1600200" indent="-228600" defTabSz="857250" eaLnBrk="0" hangingPunct="0">
              <a:defRPr>
                <a:solidFill>
                  <a:schemeClr val="tx1"/>
                </a:solidFill>
                <a:latin typeface="Arial" charset="0"/>
              </a:defRPr>
            </a:lvl4pPr>
            <a:lvl5pPr marL="2057400" indent="-228600" defTabSz="857250" eaLnBrk="0" hangingPunct="0">
              <a:defRPr>
                <a:solidFill>
                  <a:schemeClr val="tx1"/>
                </a:solidFill>
                <a:latin typeface="Arial" charset="0"/>
              </a:defRPr>
            </a:lvl5pPr>
            <a:lvl6pPr marL="2514600" indent="-228600" defTabSz="857250" eaLnBrk="0" fontAlgn="base" hangingPunct="0">
              <a:spcBef>
                <a:spcPct val="0"/>
              </a:spcBef>
              <a:spcAft>
                <a:spcPct val="0"/>
              </a:spcAft>
              <a:defRPr>
                <a:solidFill>
                  <a:schemeClr val="tx1"/>
                </a:solidFill>
                <a:latin typeface="Arial" charset="0"/>
              </a:defRPr>
            </a:lvl6pPr>
            <a:lvl7pPr marL="2971800" indent="-228600" defTabSz="857250" eaLnBrk="0" fontAlgn="base" hangingPunct="0">
              <a:spcBef>
                <a:spcPct val="0"/>
              </a:spcBef>
              <a:spcAft>
                <a:spcPct val="0"/>
              </a:spcAft>
              <a:defRPr>
                <a:solidFill>
                  <a:schemeClr val="tx1"/>
                </a:solidFill>
                <a:latin typeface="Arial" charset="0"/>
              </a:defRPr>
            </a:lvl7pPr>
            <a:lvl8pPr marL="3429000" indent="-228600" defTabSz="857250" eaLnBrk="0" fontAlgn="base" hangingPunct="0">
              <a:spcBef>
                <a:spcPct val="0"/>
              </a:spcBef>
              <a:spcAft>
                <a:spcPct val="0"/>
              </a:spcAft>
              <a:defRPr>
                <a:solidFill>
                  <a:schemeClr val="tx1"/>
                </a:solidFill>
                <a:latin typeface="Arial" charset="0"/>
              </a:defRPr>
            </a:lvl8pPr>
            <a:lvl9pPr marL="3886200" indent="-228600" defTabSz="857250" eaLnBrk="0" fontAlgn="base" hangingPunct="0">
              <a:spcBef>
                <a:spcPct val="0"/>
              </a:spcBef>
              <a:spcAft>
                <a:spcPct val="0"/>
              </a:spcAft>
              <a:defRPr>
                <a:solidFill>
                  <a:schemeClr val="tx1"/>
                </a:solidFill>
                <a:latin typeface="Arial" charset="0"/>
              </a:defRPr>
            </a:lvl9pPr>
          </a:lstStyle>
          <a:p>
            <a:pPr algn="r" eaLnBrk="1" hangingPunct="1"/>
            <a:fld id="{DCE4EAC3-391D-4B6B-A70A-40EAAB562E05}" type="slidenum">
              <a:rPr lang="en-US" sz="1100">
                <a:latin typeface="Times New Roman" pitchFamily="18" charset="0"/>
              </a:rPr>
              <a:pPr algn="r" eaLnBrk="1" hangingPunct="1"/>
              <a:t>4</a:t>
            </a:fld>
            <a:endParaRPr lang="en-US" sz="11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400">
                <a:solidFill>
                  <a:schemeClr val="tx1"/>
                </a:solidFill>
                <a:latin typeface="Times New Roman" pitchFamily="18" charset="0"/>
              </a:defRPr>
            </a:lvl1pPr>
            <a:lvl2pPr marL="742950" indent="-285750" defTabSz="957263" eaLnBrk="0" hangingPunct="0">
              <a:defRPr sz="2400">
                <a:solidFill>
                  <a:schemeClr val="tx1"/>
                </a:solidFill>
                <a:latin typeface="Times New Roman" pitchFamily="18" charset="0"/>
              </a:defRPr>
            </a:lvl2pPr>
            <a:lvl3pPr marL="1143000" indent="-228600" defTabSz="957263" eaLnBrk="0" hangingPunct="0">
              <a:defRPr sz="2400">
                <a:solidFill>
                  <a:schemeClr val="tx1"/>
                </a:solidFill>
                <a:latin typeface="Times New Roman" pitchFamily="18" charset="0"/>
              </a:defRPr>
            </a:lvl3pPr>
            <a:lvl4pPr marL="1600200" indent="-228600" defTabSz="957263" eaLnBrk="0" hangingPunct="0">
              <a:defRPr sz="2400">
                <a:solidFill>
                  <a:schemeClr val="tx1"/>
                </a:solidFill>
                <a:latin typeface="Times New Roman" pitchFamily="18" charset="0"/>
              </a:defRPr>
            </a:lvl4pPr>
            <a:lvl5pPr marL="2057400" indent="-228600" defTabSz="957263" eaLnBrk="0" hangingPunct="0">
              <a:defRPr sz="2400">
                <a:solidFill>
                  <a:schemeClr val="tx1"/>
                </a:solidFill>
                <a:latin typeface="Times New Roman" pitchFamily="18" charset="0"/>
              </a:defRPr>
            </a:lvl5pPr>
            <a:lvl6pPr marL="2514600" indent="-228600" defTabSz="957263" eaLnBrk="0" fontAlgn="base" hangingPunct="0">
              <a:spcBef>
                <a:spcPct val="0"/>
              </a:spcBef>
              <a:spcAft>
                <a:spcPct val="0"/>
              </a:spcAft>
              <a:defRPr sz="2400">
                <a:solidFill>
                  <a:schemeClr val="tx1"/>
                </a:solidFill>
                <a:latin typeface="Times New Roman" pitchFamily="18" charset="0"/>
              </a:defRPr>
            </a:lvl6pPr>
            <a:lvl7pPr marL="2971800" indent="-228600" defTabSz="957263" eaLnBrk="0" fontAlgn="base" hangingPunct="0">
              <a:spcBef>
                <a:spcPct val="0"/>
              </a:spcBef>
              <a:spcAft>
                <a:spcPct val="0"/>
              </a:spcAft>
              <a:defRPr sz="2400">
                <a:solidFill>
                  <a:schemeClr val="tx1"/>
                </a:solidFill>
                <a:latin typeface="Times New Roman" pitchFamily="18" charset="0"/>
              </a:defRPr>
            </a:lvl7pPr>
            <a:lvl8pPr marL="3429000" indent="-228600" defTabSz="957263" eaLnBrk="0" fontAlgn="base" hangingPunct="0">
              <a:spcBef>
                <a:spcPct val="0"/>
              </a:spcBef>
              <a:spcAft>
                <a:spcPct val="0"/>
              </a:spcAft>
              <a:defRPr sz="2400">
                <a:solidFill>
                  <a:schemeClr val="tx1"/>
                </a:solidFill>
                <a:latin typeface="Times New Roman" pitchFamily="18" charset="0"/>
              </a:defRPr>
            </a:lvl8pPr>
            <a:lvl9pPr marL="3886200" indent="-228600" defTabSz="957263" eaLnBrk="0" fontAlgn="base" hangingPunct="0">
              <a:spcBef>
                <a:spcPct val="0"/>
              </a:spcBef>
              <a:spcAft>
                <a:spcPct val="0"/>
              </a:spcAft>
              <a:defRPr sz="2400">
                <a:solidFill>
                  <a:schemeClr val="tx1"/>
                </a:solidFill>
                <a:latin typeface="Times New Roman" pitchFamily="18" charset="0"/>
              </a:defRPr>
            </a:lvl9pPr>
          </a:lstStyle>
          <a:p>
            <a:pPr eaLnBrk="1" hangingPunct="1"/>
            <a:fld id="{6AC697D5-580F-4239-9CFF-8EBE6145CB0A}" type="slidenum">
              <a:rPr lang="en-US" sz="1300" smtClean="0"/>
              <a:pPr eaLnBrk="1" hangingPunct="1"/>
              <a:t>6</a:t>
            </a:fld>
            <a:endParaRPr lang="en-US" sz="130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5294" y="8684099"/>
            <a:ext cx="2971107" cy="45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17" tIns="47858" rIns="95717" bIns="47858" anchor="b"/>
          <a:lstStyle>
            <a:lvl1pPr defTabSz="957263" eaLnBrk="0" hangingPunct="0">
              <a:defRPr sz="2400">
                <a:solidFill>
                  <a:schemeClr val="tx1"/>
                </a:solidFill>
                <a:latin typeface="Times New Roman" pitchFamily="18" charset="0"/>
              </a:defRPr>
            </a:lvl1pPr>
            <a:lvl2pPr marL="742950" indent="-285750" defTabSz="957263" eaLnBrk="0" hangingPunct="0">
              <a:defRPr sz="2400">
                <a:solidFill>
                  <a:schemeClr val="tx1"/>
                </a:solidFill>
                <a:latin typeface="Times New Roman" pitchFamily="18" charset="0"/>
              </a:defRPr>
            </a:lvl2pPr>
            <a:lvl3pPr marL="1143000" indent="-228600" defTabSz="957263" eaLnBrk="0" hangingPunct="0">
              <a:defRPr sz="2400">
                <a:solidFill>
                  <a:schemeClr val="tx1"/>
                </a:solidFill>
                <a:latin typeface="Times New Roman" pitchFamily="18" charset="0"/>
              </a:defRPr>
            </a:lvl3pPr>
            <a:lvl4pPr marL="1600200" indent="-228600" defTabSz="957263" eaLnBrk="0" hangingPunct="0">
              <a:defRPr sz="2400">
                <a:solidFill>
                  <a:schemeClr val="tx1"/>
                </a:solidFill>
                <a:latin typeface="Times New Roman" pitchFamily="18" charset="0"/>
              </a:defRPr>
            </a:lvl4pPr>
            <a:lvl5pPr marL="2057400" indent="-228600" defTabSz="957263" eaLnBrk="0" hangingPunct="0">
              <a:defRPr sz="2400">
                <a:solidFill>
                  <a:schemeClr val="tx1"/>
                </a:solidFill>
                <a:latin typeface="Times New Roman" pitchFamily="18" charset="0"/>
              </a:defRPr>
            </a:lvl5pPr>
            <a:lvl6pPr marL="2514600" indent="-228600" defTabSz="957263" eaLnBrk="0" fontAlgn="base" hangingPunct="0">
              <a:spcBef>
                <a:spcPct val="0"/>
              </a:spcBef>
              <a:spcAft>
                <a:spcPct val="0"/>
              </a:spcAft>
              <a:defRPr sz="2400">
                <a:solidFill>
                  <a:schemeClr val="tx1"/>
                </a:solidFill>
                <a:latin typeface="Times New Roman" pitchFamily="18" charset="0"/>
              </a:defRPr>
            </a:lvl6pPr>
            <a:lvl7pPr marL="2971800" indent="-228600" defTabSz="957263" eaLnBrk="0" fontAlgn="base" hangingPunct="0">
              <a:spcBef>
                <a:spcPct val="0"/>
              </a:spcBef>
              <a:spcAft>
                <a:spcPct val="0"/>
              </a:spcAft>
              <a:defRPr sz="2400">
                <a:solidFill>
                  <a:schemeClr val="tx1"/>
                </a:solidFill>
                <a:latin typeface="Times New Roman" pitchFamily="18" charset="0"/>
              </a:defRPr>
            </a:lvl7pPr>
            <a:lvl8pPr marL="3429000" indent="-228600" defTabSz="957263" eaLnBrk="0" fontAlgn="base" hangingPunct="0">
              <a:spcBef>
                <a:spcPct val="0"/>
              </a:spcBef>
              <a:spcAft>
                <a:spcPct val="0"/>
              </a:spcAft>
              <a:defRPr sz="2400">
                <a:solidFill>
                  <a:schemeClr val="tx1"/>
                </a:solidFill>
                <a:latin typeface="Times New Roman" pitchFamily="18" charset="0"/>
              </a:defRPr>
            </a:lvl8pPr>
            <a:lvl9pPr marL="3886200" indent="-228600" defTabSz="957263" eaLnBrk="0" fontAlgn="base" hangingPunct="0">
              <a:spcBef>
                <a:spcPct val="0"/>
              </a:spcBef>
              <a:spcAft>
                <a:spcPct val="0"/>
              </a:spcAft>
              <a:defRPr sz="2400">
                <a:solidFill>
                  <a:schemeClr val="tx1"/>
                </a:solidFill>
                <a:latin typeface="Times New Roman" pitchFamily="18" charset="0"/>
              </a:defRPr>
            </a:lvl9pPr>
          </a:lstStyle>
          <a:p>
            <a:pPr algn="r" eaLnBrk="1" hangingPunct="1"/>
            <a:fld id="{F75B9A44-8EC5-451C-8CA0-061D97901788}" type="slidenum">
              <a:rPr lang="en-US" sz="1300"/>
              <a:pPr algn="r" eaLnBrk="1" hangingPunct="1"/>
              <a:t>7</a:t>
            </a:fld>
            <a:endParaRPr lang="en-US" sz="13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Arial" charset="0"/>
              </a:rPr>
              <a:t>One Compression is All You Need</a:t>
            </a:r>
          </a:p>
          <a:p>
            <a:pPr eaLnBrk="1" hangingPunct="1"/>
            <a:r>
              <a:rPr lang="en-US" smtClean="0">
                <a:latin typeface="Arial" charset="0"/>
              </a:rPr>
              <a:t>A single, bearing-mounted roller presses against the hose only once per the 360 degree operating cycle,</a:t>
            </a:r>
          </a:p>
          <a:p>
            <a:pPr eaLnBrk="1" hangingPunct="1"/>
            <a:r>
              <a:rPr lang="en-US" smtClean="0">
                <a:latin typeface="Arial" charset="0"/>
              </a:rPr>
              <a:t>producing the maximum flow per revolution and offering the longest lifetime possible.</a:t>
            </a:r>
          </a:p>
          <a:p>
            <a:pPr eaLnBrk="1" hangingPunct="1"/>
            <a:endParaRPr lang="fi-FI" smtClean="0">
              <a:latin typeface="Arial" charset="0"/>
            </a:endParaRPr>
          </a:p>
          <a:p>
            <a:pPr eaLnBrk="1" hangingPunct="1"/>
            <a:r>
              <a:rPr lang="fi-FI" smtClean="0">
                <a:latin typeface="Arial" charset="0"/>
              </a:rPr>
              <a:t>The trailblazing LPP pumps produce higher flow per hose compression than any other peristaltic pump. They are designed to operate continuously at high speeds and in high pressures without the risk of overheating making them perfect for heavy duty applications.</a:t>
            </a:r>
          </a:p>
          <a:p>
            <a:pPr eaLnBrk="1" hangingPunct="1"/>
            <a:endParaRPr lang="en-US" smtClean="0">
              <a:latin typeface="Arial" charset="0"/>
            </a:endParaRPr>
          </a:p>
          <a:p>
            <a:pPr eaLnBrk="1" hangingPunct="1"/>
            <a:r>
              <a:rPr lang="en-US" b="1" smtClean="0">
                <a:latin typeface="Arial" charset="0"/>
              </a:rPr>
              <a:t>Unique Rolling Design</a:t>
            </a:r>
          </a:p>
          <a:p>
            <a:pPr eaLnBrk="1" hangingPunct="1"/>
            <a:r>
              <a:rPr lang="en-US" smtClean="0">
                <a:latin typeface="Arial" charset="0"/>
              </a:rPr>
              <a:t>Larox LPP pumps incorporate an advanced design, which eliminates friction, maximizes hose lifetime and lowers energy consumption. The roller is mounted on a crankshaft creating eccentric rotation during the 360 degree operating cycle. Compared to conventional peristaltic pumps, the LPP pumps double the flow per hose compression.</a:t>
            </a:r>
          </a:p>
          <a:p>
            <a:pPr eaLnBrk="1" hangingPunct="1"/>
            <a:endParaRPr lang="fi-FI" smtClean="0">
              <a:latin typeface="Arial" charset="0"/>
            </a:endParaRPr>
          </a:p>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400">
                <a:solidFill>
                  <a:schemeClr val="tx1"/>
                </a:solidFill>
                <a:latin typeface="Times New Roman" pitchFamily="18" charset="0"/>
              </a:defRPr>
            </a:lvl1pPr>
            <a:lvl2pPr marL="742950" indent="-285750" defTabSz="957263" eaLnBrk="0" hangingPunct="0">
              <a:defRPr sz="2400">
                <a:solidFill>
                  <a:schemeClr val="tx1"/>
                </a:solidFill>
                <a:latin typeface="Times New Roman" pitchFamily="18" charset="0"/>
              </a:defRPr>
            </a:lvl2pPr>
            <a:lvl3pPr marL="1143000" indent="-228600" defTabSz="957263" eaLnBrk="0" hangingPunct="0">
              <a:defRPr sz="2400">
                <a:solidFill>
                  <a:schemeClr val="tx1"/>
                </a:solidFill>
                <a:latin typeface="Times New Roman" pitchFamily="18" charset="0"/>
              </a:defRPr>
            </a:lvl3pPr>
            <a:lvl4pPr marL="1600200" indent="-228600" defTabSz="957263" eaLnBrk="0" hangingPunct="0">
              <a:defRPr sz="2400">
                <a:solidFill>
                  <a:schemeClr val="tx1"/>
                </a:solidFill>
                <a:latin typeface="Times New Roman" pitchFamily="18" charset="0"/>
              </a:defRPr>
            </a:lvl4pPr>
            <a:lvl5pPr marL="2057400" indent="-228600" defTabSz="957263" eaLnBrk="0" hangingPunct="0">
              <a:defRPr sz="2400">
                <a:solidFill>
                  <a:schemeClr val="tx1"/>
                </a:solidFill>
                <a:latin typeface="Times New Roman" pitchFamily="18" charset="0"/>
              </a:defRPr>
            </a:lvl5pPr>
            <a:lvl6pPr marL="2514600" indent="-228600" defTabSz="957263" eaLnBrk="0" fontAlgn="base" hangingPunct="0">
              <a:spcBef>
                <a:spcPct val="0"/>
              </a:spcBef>
              <a:spcAft>
                <a:spcPct val="0"/>
              </a:spcAft>
              <a:defRPr sz="2400">
                <a:solidFill>
                  <a:schemeClr val="tx1"/>
                </a:solidFill>
                <a:latin typeface="Times New Roman" pitchFamily="18" charset="0"/>
              </a:defRPr>
            </a:lvl6pPr>
            <a:lvl7pPr marL="2971800" indent="-228600" defTabSz="957263" eaLnBrk="0" fontAlgn="base" hangingPunct="0">
              <a:spcBef>
                <a:spcPct val="0"/>
              </a:spcBef>
              <a:spcAft>
                <a:spcPct val="0"/>
              </a:spcAft>
              <a:defRPr sz="2400">
                <a:solidFill>
                  <a:schemeClr val="tx1"/>
                </a:solidFill>
                <a:latin typeface="Times New Roman" pitchFamily="18" charset="0"/>
              </a:defRPr>
            </a:lvl7pPr>
            <a:lvl8pPr marL="3429000" indent="-228600" defTabSz="957263" eaLnBrk="0" fontAlgn="base" hangingPunct="0">
              <a:spcBef>
                <a:spcPct val="0"/>
              </a:spcBef>
              <a:spcAft>
                <a:spcPct val="0"/>
              </a:spcAft>
              <a:defRPr sz="2400">
                <a:solidFill>
                  <a:schemeClr val="tx1"/>
                </a:solidFill>
                <a:latin typeface="Times New Roman" pitchFamily="18" charset="0"/>
              </a:defRPr>
            </a:lvl8pPr>
            <a:lvl9pPr marL="3886200" indent="-228600" defTabSz="957263" eaLnBrk="0" fontAlgn="base" hangingPunct="0">
              <a:spcBef>
                <a:spcPct val="0"/>
              </a:spcBef>
              <a:spcAft>
                <a:spcPct val="0"/>
              </a:spcAft>
              <a:defRPr sz="2400">
                <a:solidFill>
                  <a:schemeClr val="tx1"/>
                </a:solidFill>
                <a:latin typeface="Times New Roman" pitchFamily="18" charset="0"/>
              </a:defRPr>
            </a:lvl9pPr>
          </a:lstStyle>
          <a:p>
            <a:pPr eaLnBrk="1" hangingPunct="1"/>
            <a:fld id="{35C712FE-D175-4900-A86B-D12CA9313075}" type="slidenum">
              <a:rPr lang="en-US" sz="1300" smtClean="0"/>
              <a:pPr eaLnBrk="1" hangingPunct="1"/>
              <a:t>8</a:t>
            </a:fld>
            <a:endParaRPr lang="en-US" sz="130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b="1" smtClean="0">
                <a:solidFill>
                  <a:schemeClr val="bg1"/>
                </a:solidFill>
                <a:latin typeface="Arial" charset="0"/>
              </a:rPr>
              <a:t>Flow Rates</a:t>
            </a:r>
          </a:p>
          <a:p>
            <a:pPr eaLnBrk="1" hangingPunct="1"/>
            <a:endParaRPr lang="en-GB" b="1" smtClean="0">
              <a:solidFill>
                <a:schemeClr val="bg1"/>
              </a:solidFill>
              <a:latin typeface="Arial" charset="0"/>
            </a:endParaRPr>
          </a:p>
          <a:p>
            <a:pPr eaLnBrk="1" hangingPunct="1"/>
            <a:r>
              <a:rPr lang="en-GB" b="1" smtClean="0">
                <a:solidFill>
                  <a:schemeClr val="bg1"/>
                </a:solidFill>
                <a:latin typeface="Arial" charset="0"/>
              </a:rPr>
              <a:t>Pump size	Flow rate</a:t>
            </a:r>
          </a:p>
          <a:p>
            <a:pPr eaLnBrk="1" hangingPunct="1"/>
            <a:r>
              <a:rPr lang="en-GB" smtClean="0">
                <a:latin typeface="Arial" charset="0"/>
              </a:rPr>
              <a:t>LPP 25	up to 2.2 m</a:t>
            </a:r>
            <a:r>
              <a:rPr lang="en-GB" baseline="30000" smtClean="0">
                <a:latin typeface="Arial" charset="0"/>
              </a:rPr>
              <a:t>3</a:t>
            </a:r>
            <a:r>
              <a:rPr lang="en-GB" smtClean="0">
                <a:latin typeface="Arial" charset="0"/>
              </a:rPr>
              <a:t>/h</a:t>
            </a:r>
          </a:p>
          <a:p>
            <a:pPr eaLnBrk="1" hangingPunct="1"/>
            <a:r>
              <a:rPr lang="en-GB" smtClean="0">
                <a:latin typeface="Arial" charset="0"/>
              </a:rPr>
              <a:t>LPP 40	up to 8.5 m</a:t>
            </a:r>
            <a:r>
              <a:rPr lang="en-GB" baseline="30000" smtClean="0">
                <a:latin typeface="Arial" charset="0"/>
              </a:rPr>
              <a:t>3</a:t>
            </a:r>
            <a:r>
              <a:rPr lang="en-GB" smtClean="0">
                <a:latin typeface="Arial" charset="0"/>
              </a:rPr>
              <a:t>/h</a:t>
            </a:r>
          </a:p>
          <a:p>
            <a:pPr eaLnBrk="1" hangingPunct="1"/>
            <a:r>
              <a:rPr lang="en-GB" smtClean="0">
                <a:latin typeface="Arial" charset="0"/>
              </a:rPr>
              <a:t>LPP 65	up to 20 m</a:t>
            </a:r>
            <a:r>
              <a:rPr lang="en-GB" baseline="30000" smtClean="0">
                <a:latin typeface="Arial" charset="0"/>
              </a:rPr>
              <a:t>3</a:t>
            </a:r>
            <a:r>
              <a:rPr lang="en-GB" smtClean="0">
                <a:latin typeface="Arial" charset="0"/>
              </a:rPr>
              <a:t>/h</a:t>
            </a:r>
          </a:p>
          <a:p>
            <a:pPr eaLnBrk="1" hangingPunct="1"/>
            <a:r>
              <a:rPr lang="en-GB" smtClean="0">
                <a:latin typeface="Arial" charset="0"/>
              </a:rPr>
              <a:t>LPP 80	up to 40 m</a:t>
            </a:r>
            <a:r>
              <a:rPr lang="en-GB" baseline="30000" smtClean="0">
                <a:latin typeface="Arial" charset="0"/>
              </a:rPr>
              <a:t>3</a:t>
            </a:r>
            <a:r>
              <a:rPr lang="en-GB" smtClean="0">
                <a:latin typeface="Arial" charset="0"/>
              </a:rPr>
              <a:t>/h</a:t>
            </a:r>
          </a:p>
          <a:p>
            <a:pPr eaLnBrk="1" hangingPunct="1"/>
            <a:r>
              <a:rPr lang="en-GB" smtClean="0">
                <a:latin typeface="Arial" charset="0"/>
              </a:rPr>
              <a:t>The maximum discharge pressure is 10 bar	</a:t>
            </a:r>
            <a:endParaRPr lang="fi-FI"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3A5D586A-92A1-470D-9717-15ACB6274F38}" type="slidenum">
              <a:rPr lang="en-GB" b="0" smtClean="0"/>
              <a:pPr eaLnBrk="1" hangingPunct="1"/>
              <a:t>12</a:t>
            </a:fld>
            <a:endParaRPr lang="en-GB" b="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sz="900" smtClean="0"/>
              <a:t>Price LPP-T65: 12 800 €</a:t>
            </a:r>
          </a:p>
          <a:p>
            <a:r>
              <a:rPr lang="fi-FI" sz="900" smtClean="0"/>
              <a:t>Electricity costs: 7,5 kW x 24 h/day x 360 day/year = 64 800 kWh/year x 0,05 €/kWh x 0,8 ~ 2600 €/year @ 80% load</a:t>
            </a:r>
          </a:p>
          <a:p>
            <a:r>
              <a:rPr lang="fi-FI" sz="900" smtClean="0"/>
              <a:t>Maintenance cost = 45 €/h</a:t>
            </a:r>
          </a:p>
          <a:p>
            <a:r>
              <a:rPr lang="fi-FI" sz="900" smtClean="0"/>
              <a:t>Cost difference in a year (benefit for LPP-T65): +22 900 €</a:t>
            </a:r>
          </a:p>
          <a:p>
            <a:r>
              <a:rPr lang="fi-FI" sz="900" smtClean="0"/>
              <a:t>Payback time (months): 12 800 € / 22 900 € ~ 7 months</a:t>
            </a:r>
          </a:p>
          <a:p>
            <a:endParaRPr lang="fi-FI"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fi-FI" smtClean="0"/>
          </a:p>
        </p:txBody>
      </p:sp>
      <p:sp>
        <p:nvSpPr>
          <p:cNvPr id="41988" name="Slide Number Placeholder 3"/>
          <p:cNvSpPr>
            <a:spLocks noGrp="1"/>
          </p:cNvSpPr>
          <p:nvPr>
            <p:ph type="sldNum" sz="quarter" idx="5"/>
          </p:nvPr>
        </p:nvSpPr>
        <p:spPr>
          <a:noFill/>
        </p:spPr>
        <p:txBody>
          <a:bodyPr/>
          <a:lstStyle/>
          <a:p>
            <a:fld id="{794DC094-D5DF-4D85-BD2A-21EF79F233F9}" type="slidenum">
              <a:rPr lang="en-US" smtClean="0"/>
              <a:pPr/>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587" y="-1587"/>
            <a:ext cx="9144000" cy="6858000"/>
          </a:xfrm>
          <a:prstGeom prst="rect">
            <a:avLst/>
          </a:prstGeom>
          <a:solidFill>
            <a:srgbClr val="CD092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Title 5"/>
          <p:cNvSpPr>
            <a:spLocks noGrp="1"/>
          </p:cNvSpPr>
          <p:nvPr>
            <p:ph type="title" hasCustomPrompt="1"/>
          </p:nvPr>
        </p:nvSpPr>
        <p:spPr>
          <a:xfrm>
            <a:off x="469900" y="3581400"/>
            <a:ext cx="8229600" cy="939800"/>
          </a:xfrm>
        </p:spPr>
        <p:txBody>
          <a:bodyPr/>
          <a:lstStyle>
            <a:lvl1pPr marL="0" marR="0" indent="0" algn="ctr" defTabSz="457200" rtl="0" eaLnBrk="1" fontAlgn="auto" latinLnBrk="0" hangingPunct="1">
              <a:lnSpc>
                <a:spcPct val="100000"/>
              </a:lnSpc>
              <a:spcBef>
                <a:spcPct val="0"/>
              </a:spcBef>
              <a:spcAft>
                <a:spcPts val="600"/>
              </a:spcAft>
              <a:buClrTx/>
              <a:buSzTx/>
              <a:buFontTx/>
              <a:buNone/>
              <a:tabLst/>
              <a:defRPr sz="4400"/>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i-FI" sz="4400" b="0" i="0" u="none" strike="noStrike" kern="1200" cap="none" spc="0" normalizeH="0" baseline="0" noProof="0" dirty="0" smtClean="0">
                <a:ln>
                  <a:noFill/>
                </a:ln>
                <a:solidFill>
                  <a:schemeClr val="bg1"/>
                </a:solidFill>
                <a:effectLst/>
                <a:uLnTx/>
                <a:uFillTx/>
                <a:latin typeface="+mj-lt"/>
                <a:ea typeface="+mj-ea"/>
                <a:cs typeface="+mj-cs"/>
              </a:rPr>
              <a:t>Otsikko tulee tähän</a:t>
            </a:r>
          </a:p>
        </p:txBody>
      </p:sp>
      <p:pic>
        <p:nvPicPr>
          <p:cNvPr id="2" name="Picture 1" descr="flowrox_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8600" y="2495976"/>
            <a:ext cx="6133356" cy="853792"/>
          </a:xfrm>
          <a:prstGeom prst="rect">
            <a:avLst/>
          </a:prstGeom>
        </p:spPr>
      </p:pic>
      <p:sp>
        <p:nvSpPr>
          <p:cNvPr id="5" name="Subtitle 2"/>
          <p:cNvSpPr>
            <a:spLocks noGrp="1"/>
          </p:cNvSpPr>
          <p:nvPr>
            <p:ph type="subTitle" idx="1" hasCustomPrompt="1"/>
          </p:nvPr>
        </p:nvSpPr>
        <p:spPr>
          <a:xfrm>
            <a:off x="1498600" y="5029200"/>
            <a:ext cx="6400800" cy="711200"/>
          </a:xfrm>
          <a:prstGeom prst="rect">
            <a:avLst/>
          </a:prstGeom>
        </p:spPr>
        <p:txBody>
          <a:bodyPr/>
          <a:lstStyle>
            <a:lvl1pPr marL="0" indent="0" algn="ctr">
              <a:buNone/>
              <a:defRPr>
                <a:solidFill>
                  <a:schemeClr val="bg1"/>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date</a:t>
            </a:r>
            <a:endParaRPr lang="fi-FI"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13" y="850900"/>
            <a:ext cx="8229600" cy="1143000"/>
          </a:xfrm>
          <a:prstGeom prst="rect">
            <a:avLst/>
          </a:prstGeom>
          <a:noFill/>
          <a:ln>
            <a:noFill/>
          </a:ln>
        </p:spPr>
        <p:txBody>
          <a:bodyPr/>
          <a:lstStyle>
            <a:lvl1pPr>
              <a:defRPr>
                <a:solidFill>
                  <a:srgbClr val="CD0921"/>
                </a:solidFill>
                <a:latin typeface="Trebuchet MS" pitchFamily="34" charset="0"/>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endParaRPr lang="fi-FI" dirty="0"/>
          </a:p>
        </p:txBody>
      </p:sp>
      <p:sp>
        <p:nvSpPr>
          <p:cNvPr id="3" name="Content Placeholder 2"/>
          <p:cNvSpPr>
            <a:spLocks noGrp="1"/>
          </p:cNvSpPr>
          <p:nvPr>
            <p:ph idx="1"/>
          </p:nvPr>
        </p:nvSpPr>
        <p:spPr>
          <a:xfrm>
            <a:off x="596900" y="1993900"/>
            <a:ext cx="8229600" cy="4525963"/>
          </a:xfrm>
          <a:prstGeom prst="rect">
            <a:avLst/>
          </a:prstGeom>
        </p:spPr>
        <p:txBody>
          <a:bodyPr/>
          <a:lstStyle>
            <a:lvl1pPr>
              <a:defRPr>
                <a:latin typeface="Trebuchet MS" pitchFamily="34" charset="0"/>
              </a:defRPr>
            </a:lvl1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412875"/>
            <a:ext cx="3416300"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395788" y="1412875"/>
            <a:ext cx="3416300"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cSld name="Otsikko, sisältö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531813" y="150813"/>
            <a:ext cx="8307387" cy="763587"/>
          </a:xfrm>
        </p:spPr>
        <p:txBody>
          <a:bodyPr/>
          <a:lstStyle/>
          <a:p>
            <a:r>
              <a:rPr lang="fi-FI" smtClean="0"/>
              <a:t>Muokkaa perustyyl. napsautt.</a:t>
            </a:r>
            <a:endParaRPr lang="fi-FI"/>
          </a:p>
        </p:txBody>
      </p:sp>
      <p:sp>
        <p:nvSpPr>
          <p:cNvPr id="3" name="Sisällön paikkamerkki 2"/>
          <p:cNvSpPr>
            <a:spLocks noGrp="1"/>
          </p:cNvSpPr>
          <p:nvPr>
            <p:ph sz="half" idx="1"/>
          </p:nvPr>
        </p:nvSpPr>
        <p:spPr>
          <a:xfrm>
            <a:off x="531813" y="1295400"/>
            <a:ext cx="4076700" cy="502761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4760913" y="1295400"/>
            <a:ext cx="4078287" cy="243681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4760913" y="3884613"/>
            <a:ext cx="4078287" cy="2438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Date Placeholder 5"/>
          <p:cNvSpPr>
            <a:spLocks noGrp="1" noChangeArrowheads="1"/>
          </p:cNvSpPr>
          <p:nvPr>
            <p:ph type="dt" sz="half" idx="10"/>
          </p:nvPr>
        </p:nvSpPr>
        <p:spPr>
          <a:xfrm>
            <a:off x="685800" y="6569075"/>
            <a:ext cx="1905000" cy="304800"/>
          </a:xfrm>
          <a:prstGeom prst="rect">
            <a:avLst/>
          </a:prstGeom>
        </p:spPr>
        <p:txBody>
          <a:bodyPr/>
          <a:lstStyle>
            <a:lvl1pPr>
              <a:defRPr>
                <a:latin typeface="Arial" pitchFamily="34" charset="0"/>
              </a:defRPr>
            </a:lvl1pPr>
          </a:lstStyle>
          <a:p>
            <a:pPr>
              <a:defRPr/>
            </a:pPr>
            <a:endParaRPr lang="en-US"/>
          </a:p>
        </p:txBody>
      </p:sp>
      <p:sp>
        <p:nvSpPr>
          <p:cNvPr id="7" name="Footer Placeholder 6"/>
          <p:cNvSpPr>
            <a:spLocks noGrp="1" noChangeArrowheads="1"/>
          </p:cNvSpPr>
          <p:nvPr>
            <p:ph type="ftr" sz="quarter" idx="11"/>
          </p:nvPr>
        </p:nvSpPr>
        <p:spPr>
          <a:xfrm>
            <a:off x="2743200" y="6569075"/>
            <a:ext cx="3733800" cy="304800"/>
          </a:xfrm>
          <a:prstGeom prst="rect">
            <a:avLst/>
          </a:prstGeom>
        </p:spPr>
        <p:txBody>
          <a:bodyPr/>
          <a:lstStyle>
            <a:lvl1pPr>
              <a:defRPr>
                <a:latin typeface="Arial" pitchFamily="34" charset="0"/>
              </a:defRPr>
            </a:lvl1pPr>
          </a:lstStyle>
          <a:p>
            <a:pPr>
              <a:defRPr/>
            </a:pPr>
            <a:endParaRPr lang="en-US"/>
          </a:p>
        </p:txBody>
      </p:sp>
      <p:sp>
        <p:nvSpPr>
          <p:cNvPr id="8" name="Slide Number Placeholder 7"/>
          <p:cNvSpPr>
            <a:spLocks noGrp="1" noChangeArrowheads="1"/>
          </p:cNvSpPr>
          <p:nvPr>
            <p:ph type="sldNum" sz="quarter" idx="12"/>
          </p:nvPr>
        </p:nvSpPr>
        <p:spPr>
          <a:xfrm>
            <a:off x="7239000" y="6172200"/>
            <a:ext cx="1905000" cy="381000"/>
          </a:xfrm>
          <a:prstGeom prst="rect">
            <a:avLst/>
          </a:prstGeom>
        </p:spPr>
        <p:txBody>
          <a:bodyPr/>
          <a:lstStyle>
            <a:lvl1pPr>
              <a:defRPr>
                <a:latin typeface="Arial" pitchFamily="34" charset="0"/>
              </a:defRPr>
            </a:lvl1pPr>
          </a:lstStyle>
          <a:p>
            <a:pPr>
              <a:defRPr/>
            </a:pPr>
            <a:fld id="{3AA2C5DC-AAE6-4E44-A75D-40DD3EC83568}" type="slidenum">
              <a:rPr lang="en-US"/>
              <a:pPr>
                <a:defRPr/>
              </a:pPr>
              <a:t>‹#›</a:t>
            </a:fld>
            <a:endParaRPr lang="en-US"/>
          </a:p>
        </p:txBody>
      </p:sp>
    </p:spTree>
    <p:extLst>
      <p:ext uri="{BB962C8B-B14F-4D97-AF65-F5344CB8AC3E}">
        <p14:creationId xmlns:p14="http://schemas.microsoft.com/office/powerpoint/2010/main" val="144950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Logo.png"/>
          <p:cNvPicPr>
            <a:picLocks noChangeAspect="1"/>
          </p:cNvPicPr>
          <p:nvPr userDrawn="1"/>
        </p:nvPicPr>
        <p:blipFill>
          <a:blip r:embed="rId8"/>
          <a:stretch>
            <a:fillRect/>
          </a:stretch>
        </p:blipFill>
        <p:spPr>
          <a:xfrm>
            <a:off x="1129717" y="6297730"/>
            <a:ext cx="1130883" cy="157681"/>
          </a:xfrm>
          <a:prstGeom prst="rect">
            <a:avLst/>
          </a:prstGeom>
        </p:spPr>
      </p:pic>
      <p:pic>
        <p:nvPicPr>
          <p:cNvPr id="7" name="Picture 6" descr="W.png"/>
          <p:cNvPicPr>
            <a:picLocks noChangeAspect="1"/>
          </p:cNvPicPr>
          <p:nvPr userDrawn="1"/>
        </p:nvPicPr>
        <p:blipFill>
          <a:blip r:embed="rId9"/>
          <a:stretch>
            <a:fillRect/>
          </a:stretch>
        </p:blipFill>
        <p:spPr>
          <a:xfrm>
            <a:off x="7269616" y="5723466"/>
            <a:ext cx="1431255" cy="731945"/>
          </a:xfrm>
          <a:prstGeom prst="rect">
            <a:avLst/>
          </a:prstGeom>
        </p:spPr>
      </p:pic>
      <p:sp>
        <p:nvSpPr>
          <p:cNvPr id="10" name="Text Placeholder 9"/>
          <p:cNvSpPr>
            <a:spLocks noGrp="1"/>
          </p:cNvSpPr>
          <p:nvPr>
            <p:ph type="body" idx="1"/>
          </p:nvPr>
        </p:nvSpPr>
        <p:spPr>
          <a:xfrm>
            <a:off x="990600" y="1752601"/>
            <a:ext cx="7302500" cy="3970866"/>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sz="2400" b="0" i="0" u="none" strike="noStrike" kern="1200" cap="none" spc="0" normalizeH="0" baseline="0" noProof="0" dirty="0" smtClean="0">
                <a:ln>
                  <a:noFill/>
                </a:ln>
                <a:solidFill>
                  <a:schemeClr val="bg1">
                    <a:lumMod val="65000"/>
                  </a:schemeClr>
                </a:solidFill>
                <a:effectLst/>
                <a:uLnTx/>
                <a:uFillTx/>
                <a:latin typeface="+mj-lt"/>
                <a:ea typeface="+mj-ea"/>
                <a:cs typeface="+mj-cs"/>
              </a:rPr>
              <a:t>•</a:t>
            </a:r>
            <a:r>
              <a:rPr kumimoji="0" lang="fi-FI" sz="2400" b="0" i="0" u="none" strike="noStrike" kern="1200" cap="none" spc="0" normalizeH="0" baseline="0" noProof="0" dirty="0" smtClean="0">
                <a:ln>
                  <a:noFill/>
                </a:ln>
                <a:solidFill>
                  <a:schemeClr val="tx1"/>
                </a:solidFill>
                <a:effectLst/>
                <a:uLnTx/>
                <a:uFillTx/>
                <a:latin typeface="+mj-lt"/>
                <a:ea typeface="+mj-ea"/>
                <a:cs typeface="+mj-cs"/>
              </a:rPr>
              <a:t> </a:t>
            </a:r>
            <a:r>
              <a:rPr kumimoji="0" lang="fi-FI" sz="2400" b="0" i="0" u="none" strike="noStrike" kern="1200" cap="none" spc="0" normalizeH="0" baseline="0" noProof="0" dirty="0" err="1" smtClean="0">
                <a:ln>
                  <a:noFill/>
                </a:ln>
                <a:solidFill>
                  <a:schemeClr val="tx1"/>
                </a:solidFill>
                <a:effectLst/>
                <a:uLnTx/>
                <a:uFillTx/>
                <a:latin typeface="+mj-lt"/>
                <a:ea typeface="+mj-ea"/>
                <a:cs typeface="+mj-cs"/>
              </a:rPr>
              <a:t>Lorem</a:t>
            </a:r>
            <a:r>
              <a:rPr kumimoji="0" lang="fi-FI" sz="2400" b="0" i="0" u="none" strike="noStrike" kern="1200" cap="none" spc="0" normalizeH="0" baseline="0" noProof="0" dirty="0" smtClean="0">
                <a:ln>
                  <a:noFill/>
                </a:ln>
                <a:solidFill>
                  <a:schemeClr val="tx1"/>
                </a:solidFill>
                <a:effectLst/>
                <a:uLnTx/>
                <a:uFillTx/>
                <a:latin typeface="+mj-lt"/>
                <a:ea typeface="+mj-ea"/>
                <a:cs typeface="+mj-cs"/>
              </a:rPr>
              <a:t> </a:t>
            </a:r>
            <a:r>
              <a:rPr kumimoji="0" lang="fi-FI" sz="2400" b="0" i="0" u="none" strike="noStrike" kern="1200" cap="none" spc="0" normalizeH="0" baseline="0" noProof="0" dirty="0" err="1" smtClean="0">
                <a:ln>
                  <a:noFill/>
                </a:ln>
                <a:solidFill>
                  <a:schemeClr val="tx1"/>
                </a:solidFill>
                <a:effectLst/>
                <a:uLnTx/>
                <a:uFillTx/>
                <a:latin typeface="+mj-lt"/>
                <a:ea typeface="+mj-ea"/>
                <a:cs typeface="+mj-cs"/>
              </a:rPr>
              <a:t>ipsum</a:t>
            </a:r>
            <a:r>
              <a:rPr kumimoji="0" lang="fi-FI" sz="2400" b="0" i="0" u="none" strike="noStrike" kern="1200" cap="none" spc="0" normalizeH="0" baseline="0" noProof="0" dirty="0" smtClean="0">
                <a:ln>
                  <a:noFill/>
                </a:ln>
                <a:solidFill>
                  <a:schemeClr val="tx1"/>
                </a:solidFill>
                <a:effectLst/>
                <a:uLnTx/>
                <a:uFillTx/>
                <a:latin typeface="+mj-lt"/>
                <a:ea typeface="+mj-ea"/>
                <a:cs typeface="+mj-cs"/>
              </a:rPr>
              <a:t> </a:t>
            </a:r>
            <a:r>
              <a:rPr kumimoji="0" lang="fi-FI" sz="2400" b="0" i="0" u="none" strike="noStrike" kern="1200" cap="none" spc="0" normalizeH="0" baseline="0" noProof="0" dirty="0" err="1" smtClean="0">
                <a:ln>
                  <a:noFill/>
                </a:ln>
                <a:solidFill>
                  <a:schemeClr val="tx1"/>
                </a:solidFill>
                <a:effectLst/>
                <a:uLnTx/>
                <a:uFillTx/>
                <a:latin typeface="+mj-lt"/>
                <a:ea typeface="+mj-ea"/>
                <a:cs typeface="+mj-cs"/>
              </a:rPr>
              <a:t>dolor</a:t>
            </a:r>
            <a:r>
              <a:rPr kumimoji="0" lang="fi-FI" sz="2400" b="0" i="0" u="none" strike="noStrike" kern="1200" cap="none" spc="0" normalizeH="0" baseline="0" noProof="0" dirty="0" smtClean="0">
                <a:ln>
                  <a:noFill/>
                </a:ln>
                <a:solidFill>
                  <a:schemeClr val="tx1"/>
                </a:solidFill>
                <a:effectLst/>
                <a:uLnTx/>
                <a:uFillTx/>
                <a:latin typeface="+mj-lt"/>
                <a:ea typeface="+mj-ea"/>
                <a:cs typeface="+mj-cs"/>
              </a:rPr>
              <a:t> </a:t>
            </a:r>
            <a:r>
              <a:rPr kumimoji="0" lang="fi-FI" sz="2400" b="0" i="0" u="none" strike="noStrike" kern="1200" cap="none" spc="0" normalizeH="0" baseline="0" noProof="0" dirty="0" err="1" smtClean="0">
                <a:ln>
                  <a:noFill/>
                </a:ln>
                <a:solidFill>
                  <a:schemeClr val="tx1"/>
                </a:solidFill>
                <a:effectLst/>
                <a:uLnTx/>
                <a:uFillTx/>
                <a:latin typeface="+mj-lt"/>
                <a:ea typeface="+mj-ea"/>
                <a:cs typeface="+mj-cs"/>
              </a:rPr>
              <a:t>sit</a:t>
            </a:r>
            <a:r>
              <a:rPr kumimoji="0" lang="fi-FI" sz="2400" b="0" i="0" u="none" strike="noStrike" kern="1200" cap="none" spc="0" normalizeH="0" baseline="0" noProof="0" dirty="0" smtClean="0">
                <a:ln>
                  <a:noFill/>
                </a:ln>
                <a:solidFill>
                  <a:schemeClr val="tx1"/>
                </a:solidFill>
                <a:effectLst/>
                <a:uLnTx/>
                <a:uFillTx/>
                <a:latin typeface="+mj-lt"/>
                <a:ea typeface="+mj-ea"/>
                <a:cs typeface="+mj-cs"/>
              </a:rPr>
              <a:t> </a:t>
            </a:r>
            <a:r>
              <a:rPr kumimoji="0" lang="fi-FI" sz="2400" b="0" i="0" u="none" strike="noStrike" kern="1200" cap="none" spc="0" normalizeH="0" baseline="0" noProof="0" dirty="0" err="1" smtClean="0">
                <a:ln>
                  <a:noFill/>
                </a:ln>
                <a:solidFill>
                  <a:schemeClr val="tx1"/>
                </a:solidFill>
                <a:effectLst/>
                <a:uLnTx/>
                <a:uFillTx/>
                <a:latin typeface="+mj-lt"/>
                <a:ea typeface="+mj-ea"/>
                <a:cs typeface="+mj-cs"/>
              </a:rPr>
              <a:t>amet</a:t>
            </a:r>
            <a:r>
              <a:rPr kumimoji="0" lang="fi-FI" sz="2400" b="0" i="0" u="none" strike="noStrike" kern="1200" cap="none" spc="0" normalizeH="0" baseline="0" noProof="0" dirty="0" smtClean="0">
                <a:ln>
                  <a:noFill/>
                </a:ln>
                <a:solidFill>
                  <a:schemeClr val="tx1"/>
                </a:solidFill>
                <a:effectLst/>
                <a:uLnTx/>
                <a:uFillTx/>
                <a:latin typeface="+mj-lt"/>
                <a:ea typeface="+mj-ea"/>
                <a:cs typeface="+mj-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ipsum</a:t>
            </a:r>
            <a:endParaRPr kumimoji="0" lang="fi-FI" sz="2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sz="2400" b="0" i="0" u="none" strike="noStrike" kern="1200" cap="none" spc="0" normalizeH="0" baseline="0" noProof="0" dirty="0" smtClean="0">
                <a:ln>
                  <a:noFill/>
                </a:ln>
                <a:solidFill>
                  <a:schemeClr val="bg1">
                    <a:lumMod val="65000"/>
                  </a:schemeClr>
                </a:solidFill>
                <a:effectLst/>
                <a:uLnTx/>
                <a:uFillTx/>
                <a:latin typeface="+mn-lt"/>
                <a:ea typeface="+mn-ea"/>
                <a:cs typeface="+mn-cs"/>
              </a:rPr>
              <a:t>•</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Lorem</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ipsum</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dolor</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sit</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amet</a:t>
            </a:r>
            <a:endParaRPr kumimoji="0" lang="fi-FI"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sz="2400" b="0" i="0" u="none" strike="noStrike" kern="1200" cap="none" spc="0" normalizeH="0" baseline="0" noProof="0" dirty="0" smtClean="0">
                <a:ln>
                  <a:noFill/>
                </a:ln>
                <a:solidFill>
                  <a:schemeClr val="bg1">
                    <a:lumMod val="65000"/>
                  </a:schemeClr>
                </a:solidFill>
                <a:effectLst/>
                <a:uLnTx/>
                <a:uFillTx/>
                <a:latin typeface="+mn-lt"/>
                <a:ea typeface="+mn-ea"/>
                <a:cs typeface="+mn-cs"/>
              </a:rPr>
              <a:t>•</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Lorem</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ipsum</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dolor</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amet</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ipsum</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dolor</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sz="2400" b="0" i="0" u="none" strike="noStrike" kern="1200" cap="none" spc="0" normalizeH="0" baseline="0" noProof="0" dirty="0" smtClean="0">
                <a:ln>
                  <a:noFill/>
                </a:ln>
                <a:solidFill>
                  <a:schemeClr val="bg1">
                    <a:lumMod val="65000"/>
                  </a:schemeClr>
                </a:solidFill>
                <a:effectLst/>
                <a:uLnTx/>
                <a:uFillTx/>
                <a:latin typeface="+mn-lt"/>
                <a:ea typeface="+mn-ea"/>
                <a:cs typeface="+mn-cs"/>
              </a:rPr>
              <a:t>•</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Lorem</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ipsum</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dolor</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sit</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sz="2400" b="0" i="0" u="none" strike="noStrike" kern="1200" cap="none" spc="0" normalizeH="0" baseline="0" noProof="0" dirty="0" smtClean="0">
                <a:ln>
                  <a:noFill/>
                </a:ln>
                <a:solidFill>
                  <a:schemeClr val="bg1">
                    <a:lumMod val="65000"/>
                  </a:schemeClr>
                </a:solidFill>
                <a:effectLst/>
                <a:uLnTx/>
                <a:uFillTx/>
                <a:latin typeface="+mn-lt"/>
                <a:ea typeface="+mn-ea"/>
                <a:cs typeface="+mn-cs"/>
              </a:rPr>
              <a:t>•</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Lorem</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ipsum</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dolor</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sit</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amet</a:t>
            </a:r>
            <a:endParaRPr kumimoji="0" lang="fi-FI"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sz="2400" b="0" i="0" u="none" strike="noStrike" kern="1200" cap="none" spc="0" normalizeH="0" baseline="0" noProof="0" dirty="0" smtClean="0">
                <a:ln>
                  <a:noFill/>
                </a:ln>
                <a:solidFill>
                  <a:schemeClr val="bg1">
                    <a:lumMod val="65000"/>
                  </a:schemeClr>
                </a:solidFill>
                <a:effectLst/>
                <a:uLnTx/>
                <a:uFillTx/>
                <a:latin typeface="+mn-lt"/>
                <a:ea typeface="+mn-ea"/>
                <a:cs typeface="+mn-cs"/>
              </a:rPr>
              <a:t>•</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Lorem</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ipsum</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dolor</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sit</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amet</a:t>
            </a:r>
            <a:endParaRPr kumimoji="0" lang="fi-FI"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sz="2400" b="0" i="0" u="none" strike="noStrike" kern="1200" cap="none" spc="0" normalizeH="0" baseline="0" noProof="0" dirty="0" smtClean="0">
                <a:ln>
                  <a:noFill/>
                </a:ln>
                <a:solidFill>
                  <a:schemeClr val="bg1">
                    <a:lumMod val="65000"/>
                  </a:schemeClr>
                </a:solidFill>
                <a:effectLst/>
                <a:uLnTx/>
                <a:uFillTx/>
                <a:latin typeface="+mn-lt"/>
                <a:ea typeface="+mn-ea"/>
                <a:cs typeface="+mn-cs"/>
              </a:rPr>
              <a:t>•</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Lorem</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ipsum</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sit</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amet</a:t>
            </a:r>
            <a:endParaRPr kumimoji="0" lang="fi-FI"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sz="2400" b="0" i="0" u="none" strike="noStrike" kern="1200" cap="none" spc="0" normalizeH="0" baseline="0" noProof="0" dirty="0" smtClean="0">
                <a:ln>
                  <a:noFill/>
                </a:ln>
                <a:solidFill>
                  <a:schemeClr val="bg1">
                    <a:lumMod val="65000"/>
                  </a:schemeClr>
                </a:solidFill>
                <a:effectLst/>
                <a:uLnTx/>
                <a:uFillTx/>
                <a:latin typeface="+mn-lt"/>
                <a:ea typeface="+mn-ea"/>
                <a:cs typeface="+mn-cs"/>
              </a:rPr>
              <a:t>•</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Lorem</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ipsum</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dolor</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sit</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amet</a:t>
            </a:r>
            <a:endParaRPr kumimoji="0" lang="fi-FI"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i-FI" sz="2400" b="0" i="0" u="none" strike="noStrike" kern="1200" cap="none" spc="0" normalizeH="0" baseline="0" noProof="0" dirty="0" smtClean="0">
                <a:ln>
                  <a:noFill/>
                </a:ln>
                <a:solidFill>
                  <a:schemeClr val="bg1">
                    <a:lumMod val="65000"/>
                  </a:schemeClr>
                </a:solidFill>
                <a:effectLst/>
                <a:uLnTx/>
                <a:uFillTx/>
                <a:latin typeface="+mn-lt"/>
                <a:ea typeface="+mn-ea"/>
                <a:cs typeface="+mn-cs"/>
              </a:rPr>
              <a:t>•</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Lorem</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dolor</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sit</a:t>
            </a:r>
            <a:r>
              <a:rPr kumimoji="0" lang="fi-FI" sz="2400" b="0" i="0" u="none" strike="noStrike" kern="1200" cap="none" spc="0" normalizeH="0" baseline="0" noProof="0" dirty="0" smtClean="0">
                <a:ln>
                  <a:noFill/>
                </a:ln>
                <a:solidFill>
                  <a:schemeClr val="tx1"/>
                </a:solidFill>
                <a:effectLst/>
                <a:uLnTx/>
                <a:uFillTx/>
                <a:latin typeface="+mn-lt"/>
                <a:ea typeface="+mn-ea"/>
                <a:cs typeface="+mn-cs"/>
              </a:rPr>
              <a:t> </a:t>
            </a:r>
            <a:r>
              <a:rPr kumimoji="0" lang="fi-FI" sz="2400" b="0" i="0" u="none" strike="noStrike" kern="1200" cap="none" spc="0" normalizeH="0" baseline="0" noProof="0" dirty="0" err="1" smtClean="0">
                <a:ln>
                  <a:noFill/>
                </a:ln>
                <a:solidFill>
                  <a:schemeClr val="tx1"/>
                </a:solidFill>
                <a:effectLst/>
                <a:uLnTx/>
                <a:uFillTx/>
                <a:latin typeface="+mn-lt"/>
                <a:ea typeface="+mn-ea"/>
                <a:cs typeface="+mn-cs"/>
              </a:rPr>
              <a:t>amet</a:t>
            </a:r>
            <a:endParaRPr kumimoji="0" lang="fi-FI"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i-FI" sz="2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1" name="Title Placeholder 10"/>
          <p:cNvSpPr>
            <a:spLocks noGrp="1"/>
          </p:cNvSpPr>
          <p:nvPr>
            <p:ph type="title"/>
          </p:nvPr>
        </p:nvSpPr>
        <p:spPr>
          <a:xfrm>
            <a:off x="989013" y="698500"/>
            <a:ext cx="5627687" cy="1054100"/>
          </a:xfrm>
          <a:prstGeom prst="rect">
            <a:avLst/>
          </a:prstGeom>
        </p:spPr>
        <p:txBody>
          <a:bodyPr vert="horz" lIns="91440" tIns="45720" rIns="91440" bIns="45720" rtlCol="0" anchor="ctr">
            <a:normAutofit/>
          </a:bodyPr>
          <a:lstStyle/>
          <a:p>
            <a:pPr marL="0" marR="0" lvl="0" indent="0" defTabSz="457200" rtl="0" eaLnBrk="1" fontAlgn="auto" latinLnBrk="0" hangingPunct="1">
              <a:lnSpc>
                <a:spcPct val="100000"/>
              </a:lnSpc>
              <a:spcBef>
                <a:spcPct val="0"/>
              </a:spcBef>
              <a:spcAft>
                <a:spcPts val="0"/>
              </a:spcAft>
              <a:tabLst/>
              <a:defRPr/>
            </a:pPr>
            <a:r>
              <a:rPr kumimoji="0" lang="fi-FI" sz="4400" b="0" i="0" u="none" strike="noStrike" kern="1200" cap="none" spc="0" normalizeH="0" baseline="0" noProof="0" dirty="0" smtClean="0">
                <a:ln>
                  <a:noFill/>
                </a:ln>
                <a:solidFill>
                  <a:srgbClr val="CD0921"/>
                </a:solidFill>
                <a:effectLst/>
                <a:uLnTx/>
                <a:uFillTx/>
                <a:latin typeface="+mj-lt"/>
                <a:ea typeface="+mj-ea"/>
                <a:cs typeface="+mj-cs"/>
              </a:rPr>
              <a:t>Tähän pääotsikko</a:t>
            </a: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4" r:id="rId3"/>
    <p:sldLayoutId id="2147483656" r:id="rId4"/>
    <p:sldLayoutId id="2147483657" r:id="rId5"/>
    <p:sldLayoutId id="2147483658" r:id="rId6"/>
  </p:sldLayoutIdLst>
  <p:timing>
    <p:tnLst>
      <p:par>
        <p:cTn id="1" dur="indefinite" restart="never" nodeType="tmRoot"/>
      </p:par>
    </p:tnLst>
  </p:timing>
  <p:txStyles>
    <p:titleStyle>
      <a:lvl1pPr marL="0" marR="0" indent="0" algn="l" defTabSz="457200" rtl="0" eaLnBrk="1" fontAlgn="auto" latinLnBrk="0" hangingPunct="1">
        <a:lnSpc>
          <a:spcPct val="100000"/>
        </a:lnSpc>
        <a:spcBef>
          <a:spcPct val="0"/>
        </a:spcBef>
        <a:spcAft>
          <a:spcPts val="0"/>
        </a:spcAft>
        <a:buNone/>
        <a:tabLst/>
        <a:defRPr sz="4800" kern="1200">
          <a:solidFill>
            <a:schemeClr val="bg1"/>
          </a:solidFill>
          <a:latin typeface="+mj-lt"/>
          <a:ea typeface="+mj-ea"/>
          <a:cs typeface="+mj-cs"/>
        </a:defRPr>
      </a:lvl1pPr>
    </p:titleStyle>
    <p:bodyStyle>
      <a:lvl1pPr marL="0" marR="0" indent="0" algn="l" defTabSz="457200" rtl="0" eaLnBrk="1" fontAlgn="auto" latinLnBrk="0" hangingPunct="1">
        <a:lnSpc>
          <a:spcPct val="100000"/>
        </a:lnSpc>
        <a:spcBef>
          <a:spcPct val="0"/>
        </a:spcBef>
        <a:spcAft>
          <a:spcPts val="0"/>
        </a:spcAft>
        <a:buClrTx/>
        <a:buSzTx/>
        <a:buFontTx/>
        <a:buNone/>
        <a:tabLst/>
        <a:defRPr kumimoji="0" lang="fi-FI" sz="3200" b="0" i="0" u="none" strike="noStrike" kern="1200" cap="none" spc="0" normalizeH="0" baseline="0" noProof="0">
          <a:ln>
            <a:noFill/>
          </a:ln>
          <a:solidFill>
            <a:schemeClr val="tx1"/>
          </a:solidFill>
          <a:effectLst/>
          <a:uLnTx/>
          <a:uFillTx/>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oleObject" Target="../embeddings/Microsoft_Excel_97-2003_Worksheet1.xls"/></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3587750"/>
            <a:ext cx="7772400" cy="1883410"/>
          </a:xfrm>
          <a:prstGeom prst="rect">
            <a:avLst/>
          </a:prstGeom>
        </p:spPr>
        <p:txBody>
          <a:bodyPr vert="horz" lIns="91440" tIns="45720" rIns="91440" bIns="45720" rtlCol="0" anchor="ctr">
            <a:normAutofit/>
          </a:bodyPr>
          <a:lstStyle/>
          <a:p>
            <a:pPr lvl="0" algn="ctr">
              <a:spcBef>
                <a:spcPct val="0"/>
              </a:spcBef>
              <a:spcAft>
                <a:spcPts val="600"/>
              </a:spcAft>
              <a:defRPr/>
            </a:pPr>
            <a:r>
              <a:rPr lang="en-US" sz="4300" dirty="0" smtClean="0">
                <a:solidFill>
                  <a:schemeClr val="bg1"/>
                </a:solidFill>
                <a:latin typeface="+mj-lt"/>
              </a:rPr>
              <a:t>The Manufacturer of </a:t>
            </a:r>
            <a:r>
              <a:rPr lang="en-US" sz="4300" dirty="0" err="1" smtClean="0">
                <a:solidFill>
                  <a:schemeClr val="bg1"/>
                </a:solidFill>
                <a:latin typeface="+mj-lt"/>
              </a:rPr>
              <a:t>Larox</a:t>
            </a:r>
            <a:r>
              <a:rPr lang="en-US" sz="4300" dirty="0" smtClean="0">
                <a:solidFill>
                  <a:schemeClr val="bg1"/>
                </a:solidFill>
                <a:latin typeface="+mj-lt"/>
              </a:rPr>
              <a:t> Valves and Pumps</a:t>
            </a:r>
          </a:p>
        </p:txBody>
      </p:sp>
      <p:sp>
        <p:nvSpPr>
          <p:cNvPr id="4" name="Subtitle 2"/>
          <p:cNvSpPr txBox="1">
            <a:spLocks/>
          </p:cNvSpPr>
          <p:nvPr/>
        </p:nvSpPr>
        <p:spPr>
          <a:xfrm>
            <a:off x="1737360" y="5471160"/>
            <a:ext cx="6035040" cy="545044"/>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fi-FI" sz="3000" dirty="0" smtClean="0">
                <a:solidFill>
                  <a:schemeClr val="bg1"/>
                </a:solidFill>
                <a:latin typeface="+mj-lt"/>
              </a:rPr>
              <a:t>27.10.2011</a:t>
            </a:r>
            <a:endParaRPr kumimoji="0" lang="fi-FI" sz="3000" b="0" i="0" u="none" strike="noStrike" kern="1200" cap="none" spc="0" normalizeH="0" baseline="0" noProof="0" dirty="0">
              <a:ln>
                <a:noFill/>
              </a:ln>
              <a:solidFill>
                <a:schemeClr val="bg1"/>
              </a:solidFill>
              <a:effectLst/>
              <a:uLnTx/>
              <a:uFillTx/>
              <a:latin typeface="+mj-lt"/>
            </a:endParaRPr>
          </a:p>
        </p:txBody>
      </p:sp>
    </p:spTree>
    <p:extLst>
      <p:ext uri="{BB962C8B-B14F-4D97-AF65-F5344CB8AC3E}">
        <p14:creationId xmlns:p14="http://schemas.microsoft.com/office/powerpoint/2010/main" val="2248880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325393"/>
            <a:ext cx="8194675" cy="618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211638" y="828630"/>
            <a:ext cx="3960812" cy="646113"/>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defRPr/>
            </a:pPr>
            <a:r>
              <a:rPr lang="fi-FI" dirty="0"/>
              <a:t>LPP-T80, 40m3/hr @ 7,5 bar, 18,5  - 22 kW motor @ &gt; 90 deg C</a:t>
            </a:r>
          </a:p>
        </p:txBody>
      </p:sp>
      <p:cxnSp>
        <p:nvCxnSpPr>
          <p:cNvPr id="17412" name="Straight Arrow Connector 12"/>
          <p:cNvCxnSpPr>
            <a:cxnSpLocks noChangeShapeType="1"/>
          </p:cNvCxnSpPr>
          <p:nvPr/>
        </p:nvCxnSpPr>
        <p:spPr bwMode="auto">
          <a:xfrm>
            <a:off x="1258888" y="4565560"/>
            <a:ext cx="504825" cy="73025"/>
          </a:xfrm>
          <a:prstGeom prst="straightConnector1">
            <a:avLst/>
          </a:prstGeom>
          <a:noFill/>
          <a:ln w="44450" algn="ctr">
            <a:solidFill>
              <a:srgbClr val="92D050"/>
            </a:solidFill>
            <a:round/>
            <a:headEnd/>
            <a:tailEnd type="arrow" w="med" len="med"/>
          </a:ln>
          <a:extLst>
            <a:ext uri="{909E8E84-426E-40DD-AFC4-6F175D3DCCD1}">
              <a14:hiddenFill xmlns:a14="http://schemas.microsoft.com/office/drawing/2010/main">
                <a:noFill/>
              </a14:hiddenFill>
            </a:ext>
          </a:extLst>
        </p:spPr>
      </p:cxnSp>
      <p:sp>
        <p:nvSpPr>
          <p:cNvPr id="14" name="TextBox 13"/>
          <p:cNvSpPr txBox="1"/>
          <p:nvPr/>
        </p:nvSpPr>
        <p:spPr>
          <a:xfrm>
            <a:off x="-2" y="3891609"/>
            <a:ext cx="1331913" cy="923925"/>
          </a:xfrm>
          <a:prstGeom prst="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defRPr/>
            </a:pPr>
            <a:r>
              <a:rPr lang="fi-FI" dirty="0">
                <a:solidFill>
                  <a:schemeClr val="tx1"/>
                </a:solidFill>
              </a:rPr>
              <a:t>Verderflex 125, 80 deg C</a:t>
            </a:r>
          </a:p>
        </p:txBody>
      </p:sp>
      <p:cxnSp>
        <p:nvCxnSpPr>
          <p:cNvPr id="17414" name="Straight Connector 15"/>
          <p:cNvCxnSpPr>
            <a:cxnSpLocks noChangeShapeType="1"/>
          </p:cNvCxnSpPr>
          <p:nvPr/>
        </p:nvCxnSpPr>
        <p:spPr bwMode="auto">
          <a:xfrm rot="5400000" flipH="1" flipV="1">
            <a:off x="3132931" y="4069512"/>
            <a:ext cx="2303463" cy="0"/>
          </a:xfrm>
          <a:prstGeom prst="line">
            <a:avLst/>
          </a:prstGeom>
          <a:noFill/>
          <a:ln w="44450" algn="ctr">
            <a:solidFill>
              <a:srgbClr val="FF0000"/>
            </a:solidFill>
            <a:round/>
            <a:headEnd/>
            <a:tailEnd/>
          </a:ln>
          <a:extLst>
            <a:ext uri="{909E8E84-426E-40DD-AFC4-6F175D3DCCD1}">
              <a14:hiddenFill xmlns:a14="http://schemas.microsoft.com/office/drawing/2010/main">
                <a:noFill/>
              </a14:hiddenFill>
            </a:ext>
          </a:extLst>
        </p:spPr>
      </p:cxnSp>
      <p:cxnSp>
        <p:nvCxnSpPr>
          <p:cNvPr id="17415" name="Straight Arrow Connector 17"/>
          <p:cNvCxnSpPr>
            <a:cxnSpLocks noChangeShapeType="1"/>
          </p:cNvCxnSpPr>
          <p:nvPr/>
        </p:nvCxnSpPr>
        <p:spPr bwMode="auto">
          <a:xfrm rot="10800000" flipV="1">
            <a:off x="1763713" y="2917780"/>
            <a:ext cx="2520950" cy="576263"/>
          </a:xfrm>
          <a:prstGeom prst="straightConnector1">
            <a:avLst/>
          </a:prstGeom>
          <a:noFill/>
          <a:ln w="444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7416" name="Straight Arrow Connector 19"/>
          <p:cNvCxnSpPr>
            <a:cxnSpLocks noChangeShapeType="1"/>
          </p:cNvCxnSpPr>
          <p:nvPr/>
        </p:nvCxnSpPr>
        <p:spPr bwMode="auto">
          <a:xfrm rot="5400000">
            <a:off x="3924301" y="1838280"/>
            <a:ext cx="1439862" cy="719137"/>
          </a:xfrm>
          <a:prstGeom prst="straightConnector1">
            <a:avLst/>
          </a:prstGeom>
          <a:noFill/>
          <a:ln w="50800" algn="ctr">
            <a:solidFill>
              <a:schemeClr val="accent2"/>
            </a:solidFill>
            <a:round/>
            <a:headEnd/>
            <a:tailEnd type="arrow" w="med" len="med"/>
          </a:ln>
          <a:extLst>
            <a:ext uri="{909E8E84-426E-40DD-AFC4-6F175D3DCCD1}">
              <a14:hiddenFill xmlns:a14="http://schemas.microsoft.com/office/drawing/2010/main">
                <a:noFill/>
              </a14:hiddenFill>
            </a:ext>
          </a:extLst>
        </p:spPr>
      </p:cxnSp>
      <p:sp>
        <p:nvSpPr>
          <p:cNvPr id="3" name="Rectangle 2"/>
          <p:cNvSpPr/>
          <p:nvPr/>
        </p:nvSpPr>
        <p:spPr>
          <a:xfrm>
            <a:off x="902790" y="300254"/>
            <a:ext cx="2440911" cy="329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Rectangle 10"/>
          <p:cNvSpPr/>
          <p:nvPr/>
        </p:nvSpPr>
        <p:spPr>
          <a:xfrm flipV="1">
            <a:off x="0" y="3643952"/>
            <a:ext cx="1331913" cy="57320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TextBox 3"/>
          <p:cNvSpPr txBox="1"/>
          <p:nvPr/>
        </p:nvSpPr>
        <p:spPr>
          <a:xfrm>
            <a:off x="204716" y="300254"/>
            <a:ext cx="3057101" cy="400110"/>
          </a:xfrm>
          <a:prstGeom prst="rect">
            <a:avLst/>
          </a:prstGeom>
          <a:noFill/>
        </p:spPr>
        <p:txBody>
          <a:bodyPr wrap="square" rtlCol="0">
            <a:spAutoFit/>
          </a:bodyPr>
          <a:lstStyle/>
          <a:p>
            <a:r>
              <a:rPr lang="en-AU" sz="2000" dirty="0" smtClean="0">
                <a:latin typeface="+mj-lt"/>
              </a:rPr>
              <a:t>Conventional hose pump</a:t>
            </a:r>
            <a:endParaRPr lang="en-AU" sz="2000" dirty="0">
              <a:latin typeface="+mj-lt"/>
            </a:endParaRPr>
          </a:p>
        </p:txBody>
      </p:sp>
      <p:sp>
        <p:nvSpPr>
          <p:cNvPr id="12" name="TextBox 11"/>
          <p:cNvSpPr txBox="1"/>
          <p:nvPr/>
        </p:nvSpPr>
        <p:spPr>
          <a:xfrm>
            <a:off x="3807722" y="359171"/>
            <a:ext cx="892886" cy="377479"/>
          </a:xfrm>
          <a:prstGeom prst="rect">
            <a:avLst/>
          </a:prstGeom>
          <a:noFill/>
        </p:spPr>
        <p:txBody>
          <a:bodyPr wrap="square" rtlCol="0">
            <a:spAutoFit/>
          </a:bodyPr>
          <a:lstStyle/>
          <a:p>
            <a:r>
              <a:rPr lang="en-AU" b="1" dirty="0" smtClean="0">
                <a:latin typeface="+mj-lt"/>
              </a:rPr>
              <a:t>mm</a:t>
            </a:r>
            <a:endParaRPr lang="en-AU" b="1" dirty="0">
              <a:latin typeface="+mj-lt"/>
            </a:endParaRPr>
          </a:p>
        </p:txBody>
      </p:sp>
    </p:spTree>
    <p:extLst>
      <p:ext uri="{BB962C8B-B14F-4D97-AF65-F5344CB8AC3E}">
        <p14:creationId xmlns:p14="http://schemas.microsoft.com/office/powerpoint/2010/main" val="3523581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636838"/>
            <a:ext cx="9023350" cy="3529012"/>
          </a:xfrm>
          <a:noFill/>
        </p:spPr>
      </p:pic>
      <p:cxnSp>
        <p:nvCxnSpPr>
          <p:cNvPr id="29700" name="Straight Connector 7"/>
          <p:cNvCxnSpPr>
            <a:cxnSpLocks noChangeShapeType="1"/>
          </p:cNvCxnSpPr>
          <p:nvPr/>
        </p:nvCxnSpPr>
        <p:spPr bwMode="auto">
          <a:xfrm rot="5400000" flipH="1" flipV="1">
            <a:off x="5544344" y="2745582"/>
            <a:ext cx="5184775" cy="714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9701" name="Straight Connector 11"/>
          <p:cNvCxnSpPr>
            <a:cxnSpLocks noChangeShapeType="1"/>
          </p:cNvCxnSpPr>
          <p:nvPr/>
        </p:nvCxnSpPr>
        <p:spPr bwMode="auto">
          <a:xfrm rot="5400000" flipH="1" flipV="1">
            <a:off x="5760244" y="800894"/>
            <a:ext cx="3024187" cy="18002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9702" name="Straight Connector 15"/>
          <p:cNvCxnSpPr>
            <a:cxnSpLocks noChangeShapeType="1"/>
          </p:cNvCxnSpPr>
          <p:nvPr/>
        </p:nvCxnSpPr>
        <p:spPr bwMode="auto">
          <a:xfrm rot="5400000" flipH="1" flipV="1">
            <a:off x="6551613" y="1520825"/>
            <a:ext cx="1873250" cy="13684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9703" name="Straight Arrow Connector 20"/>
          <p:cNvCxnSpPr>
            <a:cxnSpLocks noChangeShapeType="1"/>
          </p:cNvCxnSpPr>
          <p:nvPr/>
        </p:nvCxnSpPr>
        <p:spPr bwMode="auto">
          <a:xfrm>
            <a:off x="6804025" y="1268413"/>
            <a:ext cx="1296988"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9704" name="Straight Arrow Connector 23"/>
          <p:cNvCxnSpPr>
            <a:cxnSpLocks noChangeShapeType="1"/>
            <a:stCxn id="9228" idx="3"/>
          </p:cNvCxnSpPr>
          <p:nvPr/>
        </p:nvCxnSpPr>
        <p:spPr bwMode="auto">
          <a:xfrm flipV="1">
            <a:off x="7091363" y="188913"/>
            <a:ext cx="1081087" cy="1381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9705" name="TextBox 24"/>
          <p:cNvSpPr txBox="1">
            <a:spLocks noChangeArrowheads="1"/>
          </p:cNvSpPr>
          <p:nvPr/>
        </p:nvSpPr>
        <p:spPr bwMode="auto">
          <a:xfrm>
            <a:off x="5867400" y="549275"/>
            <a:ext cx="1512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fi-FI"/>
              <a:t>LPP-T100</a:t>
            </a:r>
          </a:p>
        </p:txBody>
      </p:sp>
      <p:sp>
        <p:nvSpPr>
          <p:cNvPr id="9228" name="TextBox 25"/>
          <p:cNvSpPr txBox="1">
            <a:spLocks noChangeArrowheads="1"/>
          </p:cNvSpPr>
          <p:nvPr/>
        </p:nvSpPr>
        <p:spPr bwMode="auto">
          <a:xfrm>
            <a:off x="4140200" y="188913"/>
            <a:ext cx="2951163" cy="27622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fi-FI" sz="1200" dirty="0"/>
              <a:t>100 m</a:t>
            </a:r>
            <a:r>
              <a:rPr lang="fi-FI" sz="1200" baseline="30000" dirty="0"/>
              <a:t>3</a:t>
            </a:r>
            <a:r>
              <a:rPr lang="fi-FI" sz="1200" dirty="0"/>
              <a:t>/hr @ 16 bar &gt; 90 deg C, 90 kW </a:t>
            </a:r>
          </a:p>
        </p:txBody>
      </p:sp>
      <p:sp>
        <p:nvSpPr>
          <p:cNvPr id="9229" name="TextBox 26"/>
          <p:cNvSpPr txBox="1">
            <a:spLocks noChangeArrowheads="1"/>
          </p:cNvSpPr>
          <p:nvPr/>
        </p:nvSpPr>
        <p:spPr bwMode="auto">
          <a:xfrm>
            <a:off x="3419475" y="1125538"/>
            <a:ext cx="3313113" cy="27622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fi-FI" sz="1200" dirty="0"/>
              <a:t>100 m</a:t>
            </a:r>
            <a:r>
              <a:rPr lang="fi-FI" sz="1200" baseline="30000" dirty="0"/>
              <a:t>3</a:t>
            </a:r>
            <a:r>
              <a:rPr lang="fi-FI" sz="1200" dirty="0"/>
              <a:t>/hr @ 10 bar, &gt; 90 deg C, 55 kW</a:t>
            </a:r>
          </a:p>
        </p:txBody>
      </p:sp>
      <p:sp>
        <p:nvSpPr>
          <p:cNvPr id="4" name="Rectangle 3"/>
          <p:cNvSpPr/>
          <p:nvPr/>
        </p:nvSpPr>
        <p:spPr>
          <a:xfrm>
            <a:off x="109182" y="2636838"/>
            <a:ext cx="2333767" cy="3793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extBox 2"/>
          <p:cNvSpPr txBox="1"/>
          <p:nvPr/>
        </p:nvSpPr>
        <p:spPr>
          <a:xfrm>
            <a:off x="109182" y="2427357"/>
            <a:ext cx="2115403" cy="707886"/>
          </a:xfrm>
          <a:prstGeom prst="rect">
            <a:avLst/>
          </a:prstGeom>
          <a:noFill/>
        </p:spPr>
        <p:txBody>
          <a:bodyPr wrap="square" rtlCol="0">
            <a:spAutoFit/>
          </a:bodyPr>
          <a:lstStyle/>
          <a:p>
            <a:r>
              <a:rPr lang="en-AU" sz="2000" dirty="0" smtClean="0">
                <a:latin typeface="+mj-lt"/>
              </a:rPr>
              <a:t>Competing</a:t>
            </a:r>
          </a:p>
          <a:p>
            <a:r>
              <a:rPr lang="en-AU" sz="2000" dirty="0" smtClean="0">
                <a:latin typeface="+mj-lt"/>
              </a:rPr>
              <a:t>Double 100 mm </a:t>
            </a:r>
            <a:endParaRPr lang="en-AU" sz="2000" dirty="0">
              <a:latin typeface="+mj-lt"/>
            </a:endParaRPr>
          </a:p>
        </p:txBody>
      </p:sp>
      <p:sp>
        <p:nvSpPr>
          <p:cNvPr id="17" name="Rectangle 2"/>
          <p:cNvSpPr txBox="1">
            <a:spLocks noChangeArrowheads="1"/>
          </p:cNvSpPr>
          <p:nvPr/>
        </p:nvSpPr>
        <p:spPr>
          <a:xfrm>
            <a:off x="531812" y="150813"/>
            <a:ext cx="2497991" cy="1923647"/>
          </a:xfrm>
          <a:prstGeom prst="rect">
            <a:avLst/>
          </a:prstGeom>
        </p:spPr>
        <p:txBody>
          <a:bodyPr vert="horz" lIns="91440" tIns="45720" rIns="91440" bIns="45720" rtlCol="0" anchor="ctr">
            <a:normAutofit fontScale="60000" lnSpcReduction="20000"/>
          </a:bodyPr>
          <a:lstStyle>
            <a:lvl1pPr marL="0" marR="0" indent="0" algn="l" defTabSz="457200" rtl="0" eaLnBrk="1" fontAlgn="auto" latinLnBrk="0" hangingPunct="1">
              <a:lnSpc>
                <a:spcPct val="100000"/>
              </a:lnSpc>
              <a:spcBef>
                <a:spcPct val="0"/>
              </a:spcBef>
              <a:spcAft>
                <a:spcPts val="0"/>
              </a:spcAft>
              <a:buNone/>
              <a:tabLst/>
              <a:defRPr sz="4800" kern="1200">
                <a:solidFill>
                  <a:schemeClr val="bg1"/>
                </a:solidFill>
                <a:latin typeface="+mj-lt"/>
                <a:ea typeface="+mj-ea"/>
                <a:cs typeface="+mj-cs"/>
              </a:defRPr>
            </a:lvl1pPr>
          </a:lstStyle>
          <a:p>
            <a:r>
              <a:rPr lang="fi-FI" smtClean="0">
                <a:solidFill>
                  <a:srgbClr val="FF0000"/>
                </a:solidFill>
              </a:rPr>
              <a:t>Flowrox </a:t>
            </a:r>
            <a:endParaRPr lang="fi-FI" smtClean="0">
              <a:solidFill>
                <a:srgbClr val="FF0000"/>
              </a:solidFill>
            </a:endParaRPr>
          </a:p>
          <a:p>
            <a:r>
              <a:rPr lang="fi-FI" smtClean="0">
                <a:solidFill>
                  <a:srgbClr val="FF0000"/>
                </a:solidFill>
              </a:rPr>
              <a:t>LPP </a:t>
            </a:r>
            <a:r>
              <a:rPr lang="fi-FI" smtClean="0">
                <a:solidFill>
                  <a:srgbClr val="FF0000"/>
                </a:solidFill>
              </a:rPr>
              <a:t>T100 </a:t>
            </a:r>
            <a:endParaRPr lang="fi-FI" smtClean="0">
              <a:solidFill>
                <a:srgbClr val="FF0000"/>
              </a:solidFill>
            </a:endParaRPr>
          </a:p>
          <a:p>
            <a:r>
              <a:rPr lang="fi-FI" dirty="0" smtClean="0">
                <a:solidFill>
                  <a:srgbClr val="FF0000"/>
                </a:solidFill>
              </a:rPr>
              <a:t>The largest pump available</a:t>
            </a:r>
            <a:endParaRPr lang="en-US" dirty="0" smtClean="0">
              <a:solidFill>
                <a:srgbClr val="FF0000"/>
              </a:solidFill>
            </a:endParaRPr>
          </a:p>
        </p:txBody>
      </p:sp>
    </p:spTree>
    <p:extLst>
      <p:ext uri="{BB962C8B-B14F-4D97-AF65-F5344CB8AC3E}">
        <p14:creationId xmlns:p14="http://schemas.microsoft.com/office/powerpoint/2010/main" val="2874192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p:txBody>
          <a:bodyPr/>
          <a:lstStyle/>
          <a:p>
            <a:r>
              <a:rPr lang="en-US" sz="2800" smtClean="0"/>
              <a:t>Low Operational Costs</a:t>
            </a:r>
            <a:r>
              <a:rPr lang="fi-FI" sz="2800" smtClean="0"/>
              <a:t> </a:t>
            </a:r>
            <a:endParaRPr lang="en-US" sz="2800" smtClean="0"/>
          </a:p>
        </p:txBody>
      </p:sp>
      <p:graphicFrame>
        <p:nvGraphicFramePr>
          <p:cNvPr id="29760" name="Group 64"/>
          <p:cNvGraphicFramePr>
            <a:graphicFrameLocks noGrp="1"/>
          </p:cNvGraphicFramePr>
          <p:nvPr>
            <p:ph idx="1"/>
            <p:extLst>
              <p:ext uri="{D42A27DB-BD31-4B8C-83A1-F6EECF244321}">
                <p14:modId xmlns:p14="http://schemas.microsoft.com/office/powerpoint/2010/main" val="1458170688"/>
              </p:ext>
            </p:extLst>
          </p:nvPr>
        </p:nvGraphicFramePr>
        <p:xfrm>
          <a:off x="585788" y="1295400"/>
          <a:ext cx="7659687" cy="4114270"/>
        </p:xfrm>
        <a:graphic>
          <a:graphicData uri="http://schemas.openxmlformats.org/drawingml/2006/table">
            <a:tbl>
              <a:tblPr/>
              <a:tblGrid>
                <a:gridCol w="3609553"/>
                <a:gridCol w="2018480"/>
                <a:gridCol w="2031654"/>
              </a:tblGrid>
              <a:tr h="725830">
                <a:tc>
                  <a:txBody>
                    <a:bodyPr/>
                    <a:lstStyle/>
                    <a:p>
                      <a:pPr marL="0" marR="0" lvl="0" indent="0" algn="l" defTabSz="762000" rtl="0" eaLnBrk="1" fontAlgn="base" latinLnBrk="0" hangingPunct="1">
                        <a:lnSpc>
                          <a:spcPct val="100000"/>
                        </a:lnSpc>
                        <a:spcBef>
                          <a:spcPct val="20000"/>
                        </a:spcBef>
                        <a:spcAft>
                          <a:spcPct val="0"/>
                        </a:spcAft>
                        <a:buClr>
                          <a:schemeClr val="tx1"/>
                        </a:buClr>
                        <a:buSzTx/>
                        <a:buFont typeface="Times New Roman" pitchFamily="18" charset="0"/>
                        <a:buNone/>
                        <a:tabLst/>
                      </a:pPr>
                      <a:r>
                        <a:rPr kumimoji="0" lang="en-US" sz="1400" b="1" i="0" u="none" strike="noStrike" cap="none" normalizeH="0" baseline="0" dirty="0" smtClean="0">
                          <a:ln>
                            <a:noFill/>
                          </a:ln>
                          <a:solidFill>
                            <a:schemeClr val="bg1"/>
                          </a:solidFill>
                          <a:effectLst/>
                          <a:latin typeface="Arial" charset="0"/>
                        </a:rPr>
                        <a:t>Operational Costs</a:t>
                      </a:r>
                    </a:p>
                  </a:txBody>
                  <a:tcPr marL="91444" marR="91444"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0202"/>
                    </a:solidFill>
                  </a:tcPr>
                </a:tc>
                <a:tc>
                  <a:txBody>
                    <a:bodyPr/>
                    <a:lstStyle/>
                    <a:p>
                      <a:pPr marL="0" marR="0" lvl="0" indent="0" algn="ctr" defTabSz="762000" rtl="0" eaLnBrk="1" fontAlgn="base" latinLnBrk="0" hangingPunct="1">
                        <a:lnSpc>
                          <a:spcPct val="100000"/>
                        </a:lnSpc>
                        <a:spcBef>
                          <a:spcPct val="20000"/>
                        </a:spcBef>
                        <a:spcAft>
                          <a:spcPct val="0"/>
                        </a:spcAft>
                        <a:buClr>
                          <a:schemeClr val="tx1"/>
                        </a:buClr>
                        <a:buSzTx/>
                        <a:buFont typeface="Times New Roman" pitchFamily="18" charset="0"/>
                        <a:buNone/>
                        <a:tabLst/>
                      </a:pPr>
                      <a:r>
                        <a:rPr kumimoji="0" lang="fi-FI" sz="1400" b="1" i="0" u="none" strike="noStrike" cap="none" normalizeH="0" baseline="0" dirty="0" smtClean="0">
                          <a:ln>
                            <a:noFill/>
                          </a:ln>
                          <a:solidFill>
                            <a:schemeClr val="bg1"/>
                          </a:solidFill>
                          <a:effectLst/>
                          <a:latin typeface="Arial" charset="0"/>
                        </a:rPr>
                        <a:t>LPP-T65</a:t>
                      </a:r>
                    </a:p>
                  </a:txBody>
                  <a:tcPr marL="91444" marR="91444"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0202"/>
                    </a:solidFill>
                  </a:tcPr>
                </a:tc>
                <a:tc>
                  <a:txBody>
                    <a:bodyPr/>
                    <a:lstStyle/>
                    <a:p>
                      <a:pPr marL="0" marR="0" lvl="0" indent="0" algn="ctr" defTabSz="762000" rtl="0" eaLnBrk="1" fontAlgn="base" latinLnBrk="0" hangingPunct="1">
                        <a:lnSpc>
                          <a:spcPct val="100000"/>
                        </a:lnSpc>
                        <a:spcBef>
                          <a:spcPct val="20000"/>
                        </a:spcBef>
                        <a:spcAft>
                          <a:spcPct val="0"/>
                        </a:spcAft>
                        <a:buClr>
                          <a:schemeClr val="tx1"/>
                        </a:buClr>
                        <a:buSzTx/>
                        <a:buFont typeface="Times New Roman" pitchFamily="18" charset="0"/>
                        <a:buNone/>
                        <a:tabLst/>
                      </a:pPr>
                      <a:r>
                        <a:rPr kumimoji="0" lang="en-GB" sz="1400" b="1" i="0" u="none" strike="noStrike" cap="none" normalizeH="0" baseline="0" dirty="0" smtClean="0">
                          <a:ln>
                            <a:noFill/>
                          </a:ln>
                          <a:solidFill>
                            <a:schemeClr val="bg1"/>
                          </a:solidFill>
                          <a:effectLst/>
                          <a:latin typeface="Arial" charset="0"/>
                        </a:rPr>
                        <a:t>Conventional Hose Pump 80 mm</a:t>
                      </a:r>
                    </a:p>
                  </a:txBody>
                  <a:tcPr marL="91444" marR="91444"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20202"/>
                    </a:solidFill>
                  </a:tcPr>
                </a:tc>
              </a:tr>
              <a:tr h="493721">
                <a:tc>
                  <a:txBody>
                    <a:bodyPr/>
                    <a:lstStyle/>
                    <a:p>
                      <a:pPr marL="0" marR="0" lvl="0" indent="0" algn="l" defTabSz="762000" rtl="0" eaLnBrk="1" fontAlgn="base" latinLnBrk="0" hangingPunct="1">
                        <a:lnSpc>
                          <a:spcPct val="100000"/>
                        </a:lnSpc>
                        <a:spcBef>
                          <a:spcPct val="20000"/>
                        </a:spcBef>
                        <a:spcAft>
                          <a:spcPct val="0"/>
                        </a:spcAft>
                        <a:buClr>
                          <a:schemeClr val="tx1"/>
                        </a:buClr>
                        <a:buSzTx/>
                        <a:buFont typeface="Times New Roman" pitchFamily="18" charset="0"/>
                        <a:buNone/>
                        <a:tabLst/>
                        <a:defRPr/>
                      </a:pPr>
                      <a:r>
                        <a:rPr kumimoji="0" lang="en-GB" sz="1600" b="1" i="0" u="none" strike="noStrike" cap="none" normalizeH="0" baseline="0" dirty="0" smtClean="0">
                          <a:ln>
                            <a:noFill/>
                          </a:ln>
                          <a:solidFill>
                            <a:schemeClr val="tx1"/>
                          </a:solidFill>
                          <a:effectLst/>
                          <a:latin typeface="Arial" charset="0"/>
                        </a:rPr>
                        <a:t>Hose changes (times/year)</a:t>
                      </a:r>
                    </a:p>
                    <a:p>
                      <a:pPr marL="0" marR="0" lvl="0" indent="0" algn="l" defTabSz="762000" rtl="0" eaLnBrk="1" fontAlgn="base" latinLnBrk="0" hangingPunct="1">
                        <a:lnSpc>
                          <a:spcPct val="100000"/>
                        </a:lnSpc>
                        <a:spcBef>
                          <a:spcPct val="20000"/>
                        </a:spcBef>
                        <a:spcAft>
                          <a:spcPct val="0"/>
                        </a:spcAft>
                        <a:buClr>
                          <a:schemeClr val="tx1"/>
                        </a:buClr>
                        <a:buSzTx/>
                        <a:buFont typeface="Times New Roman" pitchFamily="18" charset="0"/>
                        <a:buNone/>
                        <a:tabLst/>
                      </a:pPr>
                      <a:endParaRPr kumimoji="0" lang="en-GB" sz="1600" b="1" i="0" u="none" strike="noStrike" cap="none" normalizeH="0" baseline="0" dirty="0" smtClean="0">
                        <a:ln>
                          <a:noFill/>
                        </a:ln>
                        <a:solidFill>
                          <a:schemeClr val="tx1"/>
                        </a:solidFill>
                        <a:effectLst/>
                        <a:latin typeface="Arial" charset="0"/>
                      </a:endParaRPr>
                    </a:p>
                  </a:txBody>
                  <a:tcPr marL="91444" marR="91444"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
                          <a:schemeClr val="tx1"/>
                        </a:buClr>
                        <a:buSzTx/>
                        <a:buFont typeface="Times New Roman" pitchFamily="18" charset="0"/>
                        <a:buNone/>
                        <a:tabLst/>
                      </a:pPr>
                      <a:r>
                        <a:rPr kumimoji="0" lang="en-GB" sz="1600" b="1" i="0" u="none" strike="noStrike" cap="none" normalizeH="0" baseline="0" dirty="0" smtClean="0">
                          <a:ln>
                            <a:noFill/>
                          </a:ln>
                          <a:solidFill>
                            <a:schemeClr val="tx1"/>
                          </a:solidFill>
                          <a:effectLst/>
                          <a:latin typeface="Arial" charset="0"/>
                        </a:rPr>
                        <a:t>5</a:t>
                      </a:r>
                    </a:p>
                  </a:txBody>
                  <a:tcPr marL="91444" marR="9144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
                          <a:schemeClr val="tx1"/>
                        </a:buClr>
                        <a:buSzTx/>
                        <a:buFont typeface="Times New Roman" pitchFamily="18" charset="0"/>
                        <a:buNone/>
                        <a:tabLst/>
                      </a:pPr>
                      <a:r>
                        <a:rPr kumimoji="0" lang="en-GB" sz="1600" b="1" i="0" u="none" strike="noStrike" cap="none" normalizeH="0" baseline="0" dirty="0" smtClean="0">
                          <a:ln>
                            <a:noFill/>
                          </a:ln>
                          <a:solidFill>
                            <a:schemeClr val="tx1"/>
                          </a:solidFill>
                          <a:effectLst/>
                          <a:latin typeface="Arial" charset="0"/>
                        </a:rPr>
                        <a:t>10</a:t>
                      </a:r>
                    </a:p>
                  </a:txBody>
                  <a:tcPr marL="91444" marR="91444"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170">
                <a:tc>
                  <a:txBody>
                    <a:bodyPr/>
                    <a:lstStyle/>
                    <a:p>
                      <a:pPr marL="0" marR="0" lvl="0" indent="0" algn="l" defTabSz="762000" rtl="0" eaLnBrk="1" fontAlgn="base" latinLnBrk="0" hangingPunct="1">
                        <a:lnSpc>
                          <a:spcPct val="100000"/>
                        </a:lnSpc>
                        <a:spcBef>
                          <a:spcPct val="20000"/>
                        </a:spcBef>
                        <a:spcAft>
                          <a:spcPct val="0"/>
                        </a:spcAft>
                        <a:buClr>
                          <a:schemeClr val="tx1"/>
                        </a:buClr>
                        <a:buSzTx/>
                        <a:buFont typeface="Times New Roman" pitchFamily="18" charset="0"/>
                        <a:buNone/>
                        <a:tabLst/>
                      </a:pPr>
                      <a:r>
                        <a:rPr kumimoji="0" lang="en-GB" sz="1600" b="1" i="0" u="none" strike="noStrike" cap="none" normalizeH="0" baseline="0" dirty="0" smtClean="0">
                          <a:ln>
                            <a:noFill/>
                          </a:ln>
                          <a:solidFill>
                            <a:schemeClr val="tx1"/>
                          </a:solidFill>
                          <a:effectLst/>
                          <a:latin typeface="Arial" charset="0"/>
                        </a:rPr>
                        <a:t>Spare hoses (</a:t>
                      </a:r>
                      <a:r>
                        <a:rPr kumimoji="0" lang="fi-FI" sz="1600" b="1" i="0" u="none" strike="noStrike" cap="none" normalizeH="0" baseline="0" dirty="0" smtClean="0">
                          <a:ln>
                            <a:noFill/>
                          </a:ln>
                          <a:solidFill>
                            <a:schemeClr val="tx1"/>
                          </a:solidFill>
                          <a:effectLst/>
                          <a:latin typeface="Arial" charset="0"/>
                        </a:rPr>
                        <a:t>€/year)</a:t>
                      </a:r>
                      <a:endParaRPr kumimoji="0" lang="en-GB" sz="1600" b="1" i="0" u="none" strike="noStrike" cap="none" normalizeH="0" baseline="0" dirty="0" smtClean="0">
                        <a:ln>
                          <a:noFill/>
                        </a:ln>
                        <a:solidFill>
                          <a:schemeClr val="tx1"/>
                        </a:solidFill>
                        <a:effectLst/>
                        <a:latin typeface="Arial" charset="0"/>
                      </a:endParaRPr>
                    </a:p>
                  </a:txBody>
                  <a:tcPr marL="91444" marR="91444"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
                          <a:schemeClr val="tx1"/>
                        </a:buClr>
                        <a:buSzTx/>
                        <a:buFont typeface="Times New Roman" pitchFamily="18" charset="0"/>
                        <a:buNone/>
                        <a:tabLst/>
                      </a:pPr>
                      <a:r>
                        <a:rPr kumimoji="0" lang="en-GB" sz="1600" b="1" i="0" u="none" strike="noStrike" cap="none" normalizeH="0" baseline="0" dirty="0" smtClean="0">
                          <a:ln>
                            <a:noFill/>
                          </a:ln>
                          <a:solidFill>
                            <a:schemeClr val="tx1"/>
                          </a:solidFill>
                          <a:effectLst/>
                          <a:latin typeface="Arial" charset="0"/>
                        </a:rPr>
                        <a:t>4200 </a:t>
                      </a:r>
                      <a:r>
                        <a:rPr kumimoji="0" lang="fi-FI" sz="1600" b="1" i="0" u="none" strike="noStrike" cap="none" normalizeH="0" baseline="0" dirty="0" smtClean="0">
                          <a:ln>
                            <a:noFill/>
                          </a:ln>
                          <a:solidFill>
                            <a:schemeClr val="tx1"/>
                          </a:solidFill>
                          <a:effectLst/>
                          <a:latin typeface="Arial" charset="0"/>
                        </a:rPr>
                        <a:t>€</a:t>
                      </a:r>
                      <a:endParaRPr kumimoji="0" lang="en-GB" sz="1600" b="1" i="0" u="none" strike="noStrike" cap="none" normalizeH="0" baseline="0" dirty="0" smtClean="0">
                        <a:ln>
                          <a:noFill/>
                        </a:ln>
                        <a:solidFill>
                          <a:schemeClr val="tx1"/>
                        </a:solidFill>
                        <a:effectLst/>
                        <a:latin typeface="Arial" charset="0"/>
                      </a:endParaRPr>
                    </a:p>
                  </a:txBody>
                  <a:tcPr marL="91444" marR="9144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
                          <a:schemeClr val="tx1"/>
                        </a:buClr>
                        <a:buSzTx/>
                        <a:buFont typeface="Times New Roman" pitchFamily="18" charset="0"/>
                        <a:buNone/>
                        <a:tabLst/>
                      </a:pPr>
                      <a:r>
                        <a:rPr kumimoji="0" lang="en-GB" sz="1600" b="1" i="0" u="none" strike="noStrike" cap="none" normalizeH="0" baseline="0" dirty="0" smtClean="0">
                          <a:ln>
                            <a:noFill/>
                          </a:ln>
                          <a:solidFill>
                            <a:schemeClr val="tx1"/>
                          </a:solidFill>
                          <a:effectLst/>
                          <a:latin typeface="Arial" charset="0"/>
                        </a:rPr>
                        <a:t>10 400 </a:t>
                      </a:r>
                      <a:r>
                        <a:rPr kumimoji="0" lang="fi-FI" sz="1600" b="1" i="0" u="none" strike="noStrike" cap="none" normalizeH="0" baseline="0" dirty="0" smtClean="0">
                          <a:ln>
                            <a:noFill/>
                          </a:ln>
                          <a:solidFill>
                            <a:schemeClr val="tx1"/>
                          </a:solidFill>
                          <a:effectLst/>
                          <a:latin typeface="Arial" charset="0"/>
                        </a:rPr>
                        <a:t>€</a:t>
                      </a:r>
                      <a:endParaRPr kumimoji="0" lang="en-GB" sz="1600" b="1" i="0" u="none" strike="noStrike" cap="none" normalizeH="0" baseline="0" dirty="0" smtClean="0">
                        <a:ln>
                          <a:noFill/>
                        </a:ln>
                        <a:solidFill>
                          <a:schemeClr val="tx1"/>
                        </a:solidFill>
                        <a:effectLst/>
                        <a:latin typeface="Arial" charset="0"/>
                      </a:endParaRPr>
                    </a:p>
                  </a:txBody>
                  <a:tcPr marL="91444" marR="91444"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758">
                <a:tc>
                  <a:txBody>
                    <a:bodyPr/>
                    <a:lstStyle/>
                    <a:p>
                      <a:pPr marL="0" marR="0" lvl="0" indent="0" algn="l" defTabSz="762000" rtl="0" eaLnBrk="1" fontAlgn="base" latinLnBrk="0" hangingPunct="1">
                        <a:lnSpc>
                          <a:spcPct val="100000"/>
                        </a:lnSpc>
                        <a:spcBef>
                          <a:spcPct val="20000"/>
                        </a:spcBef>
                        <a:spcAft>
                          <a:spcPct val="0"/>
                        </a:spcAft>
                        <a:buClr>
                          <a:schemeClr val="tx1"/>
                        </a:buClr>
                        <a:buSzTx/>
                        <a:buFont typeface="Times New Roman" pitchFamily="18" charset="0"/>
                        <a:buNone/>
                        <a:tabLst/>
                      </a:pPr>
                      <a:r>
                        <a:rPr kumimoji="0" lang="en-GB" sz="1600" b="1" i="0" u="none" strike="noStrike" cap="none" normalizeH="0" baseline="0" dirty="0" smtClean="0">
                          <a:ln>
                            <a:noFill/>
                          </a:ln>
                          <a:solidFill>
                            <a:schemeClr val="tx1"/>
                          </a:solidFill>
                          <a:effectLst/>
                          <a:latin typeface="Arial" charset="0"/>
                        </a:rPr>
                        <a:t>Lubricant (l/hose, </a:t>
                      </a:r>
                      <a:r>
                        <a:rPr kumimoji="0" lang="fi-FI" sz="1600" b="1" i="0" u="none" strike="noStrike" cap="none" normalizeH="0" baseline="0" dirty="0" smtClean="0">
                          <a:ln>
                            <a:noFill/>
                          </a:ln>
                          <a:solidFill>
                            <a:schemeClr val="tx1"/>
                          </a:solidFill>
                          <a:effectLst/>
                          <a:latin typeface="Arial" charset="0"/>
                        </a:rPr>
                        <a:t>€/year)</a:t>
                      </a:r>
                      <a:endParaRPr kumimoji="0" lang="en-GB" sz="1600" b="1" i="0" u="none" strike="noStrike" cap="none" normalizeH="0" baseline="0" dirty="0" smtClean="0">
                        <a:ln>
                          <a:noFill/>
                        </a:ln>
                        <a:solidFill>
                          <a:schemeClr val="tx1"/>
                        </a:solidFill>
                        <a:effectLst/>
                        <a:latin typeface="Arial" charset="0"/>
                      </a:endParaRPr>
                    </a:p>
                  </a:txBody>
                  <a:tcPr marL="91444" marR="91444"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
                          <a:schemeClr val="tx1"/>
                        </a:buClr>
                        <a:buSzTx/>
                        <a:buFont typeface="Times New Roman" pitchFamily="18" charset="0"/>
                        <a:buNone/>
                        <a:tabLst/>
                      </a:pPr>
                      <a:r>
                        <a:rPr kumimoji="0" lang="en-GB" sz="1600" b="1" i="0" u="none" strike="noStrike" cap="none" normalizeH="0" baseline="0" dirty="0" smtClean="0">
                          <a:ln>
                            <a:noFill/>
                          </a:ln>
                          <a:solidFill>
                            <a:schemeClr val="tx1"/>
                          </a:solidFill>
                          <a:effectLst/>
                          <a:latin typeface="Arial" charset="0"/>
                        </a:rPr>
                        <a:t>3 l,  300 </a:t>
                      </a:r>
                      <a:r>
                        <a:rPr kumimoji="0" lang="fi-FI" sz="1600" b="1" i="0" u="none" strike="noStrike" cap="none" normalizeH="0" baseline="0" dirty="0" smtClean="0">
                          <a:ln>
                            <a:noFill/>
                          </a:ln>
                          <a:solidFill>
                            <a:schemeClr val="tx1"/>
                          </a:solidFill>
                          <a:effectLst/>
                          <a:latin typeface="Arial" charset="0"/>
                        </a:rPr>
                        <a:t>€</a:t>
                      </a:r>
                      <a:endParaRPr kumimoji="0" lang="en-GB" sz="1600" b="1" i="0" u="none" strike="noStrike" cap="none" normalizeH="0" baseline="0" dirty="0" smtClean="0">
                        <a:ln>
                          <a:noFill/>
                        </a:ln>
                        <a:solidFill>
                          <a:schemeClr val="tx1"/>
                        </a:solidFill>
                        <a:effectLst/>
                        <a:latin typeface="Arial" charset="0"/>
                      </a:endParaRPr>
                    </a:p>
                  </a:txBody>
                  <a:tcPr marL="91444" marR="9144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
                          <a:schemeClr val="tx1"/>
                        </a:buClr>
                        <a:buSzTx/>
                        <a:buFont typeface="Times New Roman" pitchFamily="18" charset="0"/>
                        <a:buNone/>
                        <a:tabLst/>
                      </a:pPr>
                      <a:r>
                        <a:rPr kumimoji="0" lang="en-GB" sz="1600" b="1" i="0" u="none" strike="noStrike" cap="none" normalizeH="0" baseline="0" dirty="0" smtClean="0">
                          <a:ln>
                            <a:noFill/>
                          </a:ln>
                          <a:solidFill>
                            <a:schemeClr val="tx1"/>
                          </a:solidFill>
                          <a:effectLst/>
                          <a:latin typeface="Arial" charset="0"/>
                        </a:rPr>
                        <a:t>20 l, 3 800 </a:t>
                      </a:r>
                      <a:r>
                        <a:rPr kumimoji="0" lang="fi-FI" sz="1600" b="1" i="0" u="none" strike="noStrike" cap="none" normalizeH="0" baseline="0" dirty="0" smtClean="0">
                          <a:ln>
                            <a:noFill/>
                          </a:ln>
                          <a:solidFill>
                            <a:schemeClr val="tx1"/>
                          </a:solidFill>
                          <a:effectLst/>
                          <a:latin typeface="Arial" charset="0"/>
                        </a:rPr>
                        <a:t>€</a:t>
                      </a:r>
                      <a:r>
                        <a:rPr kumimoji="0" lang="en-GB" sz="1600" b="1" i="0" u="none" strike="noStrike" cap="none" normalizeH="0" baseline="0" dirty="0" smtClean="0">
                          <a:ln>
                            <a:noFill/>
                          </a:ln>
                          <a:solidFill>
                            <a:schemeClr val="tx1"/>
                          </a:solidFill>
                          <a:effectLst/>
                          <a:latin typeface="Arial" charset="0"/>
                        </a:rPr>
                        <a:t> </a:t>
                      </a:r>
                    </a:p>
                  </a:txBody>
                  <a:tcPr marL="91444" marR="91444"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21">
                <a:tc>
                  <a:txBody>
                    <a:bodyPr/>
                    <a:lstStyle/>
                    <a:p>
                      <a:pPr marL="0" marR="0" lvl="0" indent="0" algn="l" defTabSz="762000" rtl="0" eaLnBrk="1" fontAlgn="base" latinLnBrk="0" hangingPunct="1">
                        <a:lnSpc>
                          <a:spcPct val="100000"/>
                        </a:lnSpc>
                        <a:spcBef>
                          <a:spcPct val="20000"/>
                        </a:spcBef>
                        <a:spcAft>
                          <a:spcPct val="0"/>
                        </a:spcAft>
                        <a:buClr>
                          <a:schemeClr val="tx1"/>
                        </a:buClr>
                        <a:buSzTx/>
                        <a:buFont typeface="Times New Roman" pitchFamily="18" charset="0"/>
                        <a:buNone/>
                        <a:tabLst/>
                      </a:pPr>
                      <a:r>
                        <a:rPr kumimoji="0" lang="en-US" sz="1600" b="1" i="0" u="none" strike="noStrike" cap="none" normalizeH="0" baseline="0" dirty="0" smtClean="0">
                          <a:ln>
                            <a:noFill/>
                          </a:ln>
                          <a:solidFill>
                            <a:schemeClr val="tx1"/>
                          </a:solidFill>
                          <a:effectLst/>
                          <a:latin typeface="Arial" charset="0"/>
                        </a:rPr>
                        <a:t>Electricity (kW, €/year)</a:t>
                      </a:r>
                    </a:p>
                  </a:txBody>
                  <a:tcPr marL="91444" marR="91444"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
                          <a:schemeClr val="tx1"/>
                        </a:buClr>
                        <a:buSzTx/>
                        <a:buFont typeface="Times New Roman" pitchFamily="18" charset="0"/>
                        <a:buNone/>
                        <a:tabLst/>
                      </a:pPr>
                      <a:r>
                        <a:rPr kumimoji="0" lang="en-GB" sz="1600" b="1" i="0" u="none" strike="noStrike" cap="none" normalizeH="0" baseline="0" dirty="0" smtClean="0">
                          <a:ln>
                            <a:noFill/>
                          </a:ln>
                          <a:solidFill>
                            <a:schemeClr val="tx1"/>
                          </a:solidFill>
                          <a:effectLst/>
                          <a:latin typeface="Arial" charset="0"/>
                        </a:rPr>
                        <a:t>7,5 kW, 2100 </a:t>
                      </a:r>
                      <a:r>
                        <a:rPr kumimoji="0" lang="en-US" sz="1600" b="1" i="0" u="none" strike="noStrike" cap="none" normalizeH="0" baseline="0" dirty="0" smtClean="0">
                          <a:ln>
                            <a:noFill/>
                          </a:ln>
                          <a:solidFill>
                            <a:schemeClr val="tx1"/>
                          </a:solidFill>
                          <a:effectLst/>
                          <a:latin typeface="Arial" charset="0"/>
                        </a:rPr>
                        <a:t>€/year</a:t>
                      </a:r>
                      <a:endParaRPr kumimoji="0" lang="en-GB" sz="1600" b="1" i="0" u="none" strike="noStrike" cap="none" normalizeH="0" baseline="0" dirty="0" smtClean="0">
                        <a:ln>
                          <a:noFill/>
                        </a:ln>
                        <a:solidFill>
                          <a:schemeClr val="tx1"/>
                        </a:solidFill>
                        <a:effectLst/>
                        <a:latin typeface="Arial" charset="0"/>
                      </a:endParaRPr>
                    </a:p>
                  </a:txBody>
                  <a:tcPr marL="91444" marR="9144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
                          <a:schemeClr val="tx1"/>
                        </a:buClr>
                        <a:buSzTx/>
                        <a:buFont typeface="Times New Roman" pitchFamily="18" charset="0"/>
                        <a:buNone/>
                        <a:tabLst/>
                        <a:defRPr/>
                      </a:pPr>
                      <a:r>
                        <a:rPr kumimoji="0" lang="en-GB" sz="1600" b="1" i="0" u="none" strike="noStrike" cap="none" normalizeH="0" baseline="0" dirty="0" smtClean="0">
                          <a:ln>
                            <a:noFill/>
                          </a:ln>
                          <a:solidFill>
                            <a:schemeClr val="tx1"/>
                          </a:solidFill>
                          <a:effectLst/>
                          <a:latin typeface="Arial" charset="0"/>
                        </a:rPr>
                        <a:t>15 kW, 3800 </a:t>
                      </a:r>
                      <a:r>
                        <a:rPr kumimoji="0" lang="en-US" sz="1600" b="1" i="0" u="none" strike="noStrike" cap="none" normalizeH="0" baseline="0" dirty="0" smtClean="0">
                          <a:ln>
                            <a:noFill/>
                          </a:ln>
                          <a:solidFill>
                            <a:schemeClr val="tx1"/>
                          </a:solidFill>
                          <a:effectLst/>
                          <a:latin typeface="Arial" charset="0"/>
                        </a:rPr>
                        <a:t>€/year</a:t>
                      </a:r>
                      <a:endParaRPr kumimoji="0" lang="en-GB" sz="1600" b="1" i="0" u="none" strike="noStrike" cap="none" normalizeH="0" baseline="0" dirty="0" smtClean="0">
                        <a:ln>
                          <a:noFill/>
                        </a:ln>
                        <a:solidFill>
                          <a:schemeClr val="tx1"/>
                        </a:solidFill>
                        <a:effectLst/>
                        <a:latin typeface="Arial" charset="0"/>
                      </a:endParaRPr>
                    </a:p>
                    <a:p>
                      <a:pPr marL="0" marR="0" lvl="0" indent="0" algn="ctr" defTabSz="762000" rtl="0" eaLnBrk="1" fontAlgn="base" latinLnBrk="0" hangingPunct="1">
                        <a:lnSpc>
                          <a:spcPct val="100000"/>
                        </a:lnSpc>
                        <a:spcBef>
                          <a:spcPct val="20000"/>
                        </a:spcBef>
                        <a:spcAft>
                          <a:spcPct val="0"/>
                        </a:spcAft>
                        <a:buClr>
                          <a:schemeClr val="tx1"/>
                        </a:buClr>
                        <a:buSzTx/>
                        <a:buFont typeface="Times New Roman" pitchFamily="18" charset="0"/>
                        <a:buNone/>
                        <a:tabLst/>
                      </a:pPr>
                      <a:endParaRPr kumimoji="0" lang="en-GB" sz="1600" b="1" i="0" u="none" strike="noStrike" cap="none" normalizeH="0" baseline="0" dirty="0" smtClean="0">
                        <a:ln>
                          <a:noFill/>
                        </a:ln>
                        <a:solidFill>
                          <a:schemeClr val="tx1"/>
                        </a:solidFill>
                        <a:effectLst/>
                        <a:latin typeface="Arial" charset="0"/>
                      </a:endParaRPr>
                    </a:p>
                  </a:txBody>
                  <a:tcPr marL="91444" marR="91444"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21">
                <a:tc>
                  <a:txBody>
                    <a:bodyPr/>
                    <a:lstStyle/>
                    <a:p>
                      <a:pPr marL="0" marR="0" lvl="0" indent="0" algn="l" defTabSz="762000" rtl="0" eaLnBrk="1" fontAlgn="base" latinLnBrk="0" hangingPunct="1">
                        <a:lnSpc>
                          <a:spcPct val="100000"/>
                        </a:lnSpc>
                        <a:spcBef>
                          <a:spcPct val="20000"/>
                        </a:spcBef>
                        <a:spcAft>
                          <a:spcPct val="0"/>
                        </a:spcAft>
                        <a:buClr>
                          <a:schemeClr val="tx1"/>
                        </a:buClr>
                        <a:buSzTx/>
                        <a:buFont typeface="Times New Roman" pitchFamily="18" charset="0"/>
                        <a:buNone/>
                        <a:tabLst/>
                      </a:pPr>
                      <a:r>
                        <a:rPr kumimoji="0" lang="en-GB" sz="1600" b="1" i="0" u="none" strike="noStrike" cap="none" normalizeH="0" baseline="0" dirty="0" smtClean="0">
                          <a:ln>
                            <a:noFill/>
                          </a:ln>
                          <a:solidFill>
                            <a:schemeClr val="tx1"/>
                          </a:solidFill>
                          <a:effectLst/>
                          <a:latin typeface="Arial" charset="0"/>
                        </a:rPr>
                        <a:t>Maintenance (h/year, </a:t>
                      </a:r>
                      <a:r>
                        <a:rPr kumimoji="0" lang="en-US" sz="1600" b="1" i="0" u="none" strike="noStrike" cap="none" normalizeH="0" baseline="0" dirty="0" smtClean="0">
                          <a:ln>
                            <a:noFill/>
                          </a:ln>
                          <a:solidFill>
                            <a:schemeClr val="tx1"/>
                          </a:solidFill>
                          <a:effectLst/>
                          <a:latin typeface="Arial" charset="0"/>
                        </a:rPr>
                        <a:t>€/year)</a:t>
                      </a:r>
                      <a:endParaRPr kumimoji="0" lang="en-GB" sz="1600" b="1" i="0" u="none" strike="noStrike" cap="none" normalizeH="0" baseline="0" dirty="0" smtClean="0">
                        <a:ln>
                          <a:noFill/>
                        </a:ln>
                        <a:solidFill>
                          <a:schemeClr val="tx1"/>
                        </a:solidFill>
                        <a:effectLst/>
                        <a:latin typeface="Arial" charset="0"/>
                      </a:endParaRPr>
                    </a:p>
                  </a:txBody>
                  <a:tcPr marL="91444" marR="91444"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
                          <a:schemeClr val="tx1"/>
                        </a:buClr>
                        <a:buSzTx/>
                        <a:buFont typeface="Times New Roman" pitchFamily="18" charset="0"/>
                        <a:buNone/>
                        <a:tabLst/>
                      </a:pPr>
                      <a:r>
                        <a:rPr kumimoji="0" lang="en-GB" sz="1600" b="1" i="0" u="none" strike="noStrike" cap="none" normalizeH="0" baseline="0" dirty="0" smtClean="0">
                          <a:ln>
                            <a:noFill/>
                          </a:ln>
                          <a:solidFill>
                            <a:schemeClr val="tx1"/>
                          </a:solidFill>
                          <a:effectLst/>
                          <a:latin typeface="Arial" charset="0"/>
                        </a:rPr>
                        <a:t>80 h, 2700 </a:t>
                      </a:r>
                      <a:r>
                        <a:rPr kumimoji="0" lang="en-US" sz="1600" b="1" i="0" u="none" strike="noStrike" cap="none" normalizeH="0" baseline="0" dirty="0" smtClean="0">
                          <a:ln>
                            <a:noFill/>
                          </a:ln>
                          <a:solidFill>
                            <a:schemeClr val="tx1"/>
                          </a:solidFill>
                          <a:effectLst/>
                          <a:latin typeface="Arial" charset="0"/>
                        </a:rPr>
                        <a:t>€/year</a:t>
                      </a:r>
                      <a:endParaRPr kumimoji="0" lang="en-GB" sz="1600" b="1" i="0" u="none" strike="noStrike" cap="none" normalizeH="0" baseline="0" dirty="0" smtClean="0">
                        <a:ln>
                          <a:noFill/>
                        </a:ln>
                        <a:solidFill>
                          <a:schemeClr val="tx1"/>
                        </a:solidFill>
                        <a:effectLst/>
                        <a:latin typeface="Arial" charset="0"/>
                      </a:endParaRPr>
                    </a:p>
                  </a:txBody>
                  <a:tcPr marL="91444" marR="9144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
                          <a:schemeClr val="tx1"/>
                        </a:buClr>
                        <a:buSzTx/>
                        <a:buFont typeface="Times New Roman" pitchFamily="18" charset="0"/>
                        <a:buNone/>
                        <a:tabLst/>
                        <a:defRPr/>
                      </a:pPr>
                      <a:r>
                        <a:rPr kumimoji="0" lang="en-GB" sz="1600" b="1" i="0" u="none" strike="noStrike" cap="none" normalizeH="0" baseline="0" dirty="0" smtClean="0">
                          <a:ln>
                            <a:noFill/>
                          </a:ln>
                          <a:solidFill>
                            <a:schemeClr val="tx1"/>
                          </a:solidFill>
                          <a:effectLst/>
                          <a:latin typeface="Arial" charset="0"/>
                        </a:rPr>
                        <a:t>150 h, 5100 </a:t>
                      </a:r>
                      <a:r>
                        <a:rPr kumimoji="0" lang="en-US" sz="1600" b="1" i="0" u="none" strike="noStrike" cap="none" normalizeH="0" baseline="0" dirty="0" smtClean="0">
                          <a:ln>
                            <a:noFill/>
                          </a:ln>
                          <a:solidFill>
                            <a:schemeClr val="tx1"/>
                          </a:solidFill>
                          <a:effectLst/>
                          <a:latin typeface="Arial" charset="0"/>
                        </a:rPr>
                        <a:t>€/year</a:t>
                      </a:r>
                      <a:endParaRPr kumimoji="0" lang="en-GB" sz="1600" b="1" i="0" u="none" strike="noStrike" cap="none" normalizeH="0" baseline="0" dirty="0" smtClean="0">
                        <a:ln>
                          <a:noFill/>
                        </a:ln>
                        <a:solidFill>
                          <a:schemeClr val="tx1"/>
                        </a:solidFill>
                        <a:effectLst/>
                        <a:latin typeface="Arial" charset="0"/>
                      </a:endParaRPr>
                    </a:p>
                    <a:p>
                      <a:pPr marL="0" marR="0" lvl="0" indent="0" algn="ctr" defTabSz="762000" rtl="0" eaLnBrk="1" fontAlgn="base" latinLnBrk="0" hangingPunct="1">
                        <a:lnSpc>
                          <a:spcPct val="100000"/>
                        </a:lnSpc>
                        <a:spcBef>
                          <a:spcPct val="20000"/>
                        </a:spcBef>
                        <a:spcAft>
                          <a:spcPct val="0"/>
                        </a:spcAft>
                        <a:buClr>
                          <a:schemeClr val="tx1"/>
                        </a:buClr>
                        <a:buSzTx/>
                        <a:buFont typeface="Times New Roman" pitchFamily="18" charset="0"/>
                        <a:buNone/>
                        <a:tabLst/>
                      </a:pPr>
                      <a:endParaRPr kumimoji="0" lang="en-GB" sz="1600" b="1" i="0" u="none" strike="noStrike" cap="none" normalizeH="0" baseline="0" dirty="0" smtClean="0">
                        <a:ln>
                          <a:noFill/>
                        </a:ln>
                        <a:solidFill>
                          <a:schemeClr val="tx1"/>
                        </a:solidFill>
                        <a:effectLst/>
                        <a:latin typeface="Arial" charset="0"/>
                      </a:endParaRPr>
                    </a:p>
                  </a:txBody>
                  <a:tcPr marL="91444" marR="91444"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21">
                <a:tc>
                  <a:txBody>
                    <a:bodyPr/>
                    <a:lstStyle/>
                    <a:p>
                      <a:pPr marL="0" marR="0" lvl="0" indent="0" algn="l" defTabSz="762000" rtl="0" eaLnBrk="1" fontAlgn="base" latinLnBrk="0" hangingPunct="1">
                        <a:lnSpc>
                          <a:spcPct val="100000"/>
                        </a:lnSpc>
                        <a:spcBef>
                          <a:spcPct val="20000"/>
                        </a:spcBef>
                        <a:spcAft>
                          <a:spcPct val="0"/>
                        </a:spcAft>
                        <a:buClr>
                          <a:schemeClr val="tx1"/>
                        </a:buClr>
                        <a:buSzTx/>
                        <a:buFont typeface="Times New Roman" pitchFamily="18" charset="0"/>
                        <a:buNone/>
                        <a:tabLst/>
                      </a:pPr>
                      <a:r>
                        <a:rPr kumimoji="0" lang="en-GB" sz="1600" b="1" i="0" u="none" strike="noStrike" cap="none" normalizeH="0" baseline="0" dirty="0" smtClean="0">
                          <a:ln>
                            <a:noFill/>
                          </a:ln>
                          <a:solidFill>
                            <a:schemeClr val="tx1"/>
                          </a:solidFill>
                          <a:effectLst/>
                          <a:latin typeface="Arial" charset="0"/>
                        </a:rPr>
                        <a:t>Total operating costs per year  </a:t>
                      </a:r>
                    </a:p>
                  </a:txBody>
                  <a:tcPr marL="91444" marR="91444"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
                          <a:schemeClr val="tx1"/>
                        </a:buClr>
                        <a:buSzTx/>
                        <a:buFont typeface="Times New Roman" pitchFamily="18" charset="0"/>
                        <a:buNone/>
                        <a:tabLst/>
                        <a:defRPr/>
                      </a:pPr>
                      <a:r>
                        <a:rPr kumimoji="0" lang="fi-FI" sz="1600" b="1" i="0" u="none" strike="noStrike" cap="none" normalizeH="0" baseline="0" dirty="0" smtClean="0">
                          <a:ln>
                            <a:noFill/>
                          </a:ln>
                          <a:solidFill>
                            <a:schemeClr val="tx1"/>
                          </a:solidFill>
                          <a:effectLst/>
                          <a:latin typeface="Arial" charset="0"/>
                        </a:rPr>
                        <a:t>9 300 €</a:t>
                      </a:r>
                      <a:endParaRPr kumimoji="0" lang="en-GB" sz="1600" b="1" i="0" u="none" strike="noStrike" cap="none" normalizeH="0" baseline="0" dirty="0" smtClean="0">
                        <a:ln>
                          <a:noFill/>
                        </a:ln>
                        <a:solidFill>
                          <a:schemeClr val="tx1"/>
                        </a:solidFill>
                        <a:effectLst/>
                        <a:latin typeface="Arial" charset="0"/>
                      </a:endParaRPr>
                    </a:p>
                    <a:p>
                      <a:pPr marL="0" marR="0" lvl="0" indent="0" algn="ctr" defTabSz="762000" rtl="0" eaLnBrk="1" fontAlgn="base" latinLnBrk="0" hangingPunct="1">
                        <a:lnSpc>
                          <a:spcPct val="100000"/>
                        </a:lnSpc>
                        <a:spcBef>
                          <a:spcPct val="20000"/>
                        </a:spcBef>
                        <a:spcAft>
                          <a:spcPct val="0"/>
                        </a:spcAft>
                        <a:buClr>
                          <a:schemeClr val="tx1"/>
                        </a:buClr>
                        <a:buSzTx/>
                        <a:buFont typeface="Times New Roman" pitchFamily="18" charset="0"/>
                        <a:buNone/>
                        <a:tabLst/>
                      </a:pPr>
                      <a:endParaRPr kumimoji="0" lang="en-GB" sz="1600" b="1" i="0" u="none" strike="noStrike" cap="none" normalizeH="0" baseline="0" dirty="0" smtClean="0">
                        <a:ln>
                          <a:noFill/>
                        </a:ln>
                        <a:solidFill>
                          <a:schemeClr val="tx1"/>
                        </a:solidFill>
                        <a:effectLst/>
                        <a:latin typeface="Arial" charset="0"/>
                      </a:endParaRPr>
                    </a:p>
                  </a:txBody>
                  <a:tcPr marL="91444" marR="91444"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
                          <a:schemeClr val="tx1"/>
                        </a:buClr>
                        <a:buSzTx/>
                        <a:buFont typeface="Times New Roman" pitchFamily="18" charset="0"/>
                        <a:buNone/>
                        <a:tabLst/>
                        <a:defRPr/>
                      </a:pPr>
                      <a:r>
                        <a:rPr kumimoji="0" lang="fi-FI" sz="1600" b="1" i="0" u="none" strike="noStrike" cap="none" normalizeH="0" baseline="0" dirty="0" smtClean="0">
                          <a:ln>
                            <a:noFill/>
                          </a:ln>
                          <a:solidFill>
                            <a:schemeClr val="tx1"/>
                          </a:solidFill>
                          <a:effectLst/>
                          <a:latin typeface="Arial" charset="0"/>
                        </a:rPr>
                        <a:t>23 100 €</a:t>
                      </a:r>
                      <a:endParaRPr kumimoji="0" lang="en-GB" sz="1600" b="1" i="0" u="none" strike="noStrike" cap="none" normalizeH="0" baseline="0" dirty="0" smtClean="0">
                        <a:ln>
                          <a:noFill/>
                        </a:ln>
                        <a:solidFill>
                          <a:schemeClr val="tx1"/>
                        </a:solidFill>
                        <a:effectLst/>
                        <a:latin typeface="Arial" charset="0"/>
                      </a:endParaRPr>
                    </a:p>
                    <a:p>
                      <a:pPr marL="0" marR="0" lvl="0" indent="0" algn="ctr" defTabSz="762000" rtl="0" eaLnBrk="1" fontAlgn="base" latinLnBrk="0" hangingPunct="1">
                        <a:lnSpc>
                          <a:spcPct val="100000"/>
                        </a:lnSpc>
                        <a:spcBef>
                          <a:spcPct val="20000"/>
                        </a:spcBef>
                        <a:spcAft>
                          <a:spcPct val="0"/>
                        </a:spcAft>
                        <a:buClr>
                          <a:schemeClr val="tx1"/>
                        </a:buClr>
                        <a:buSzTx/>
                        <a:buFont typeface="Times New Roman" pitchFamily="18" charset="0"/>
                        <a:buNone/>
                        <a:tabLst/>
                      </a:pPr>
                      <a:endParaRPr kumimoji="0" lang="en-GB" sz="1600" b="1" i="0" u="none" strike="noStrike" cap="none" normalizeH="0" baseline="0" dirty="0" smtClean="0">
                        <a:ln>
                          <a:noFill/>
                        </a:ln>
                        <a:solidFill>
                          <a:schemeClr val="tx1"/>
                        </a:solidFill>
                        <a:effectLst/>
                        <a:latin typeface="Arial" charset="0"/>
                      </a:endParaRPr>
                    </a:p>
                  </a:txBody>
                  <a:tcPr marL="91444" marR="91444"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38251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3587750"/>
            <a:ext cx="7772400" cy="2608334"/>
          </a:xfrm>
          <a:prstGeom prst="rect">
            <a:avLst/>
          </a:prstGeom>
        </p:spPr>
        <p:txBody>
          <a:bodyPr vert="horz" lIns="91440" tIns="45720" rIns="91440" bIns="45720" rtlCol="0" anchor="ctr">
            <a:normAutofit fontScale="77500" lnSpcReduction="20000"/>
          </a:bodyPr>
          <a:lstStyle/>
          <a:p>
            <a:pPr lvl="0" algn="ctr">
              <a:spcBef>
                <a:spcPct val="0"/>
              </a:spcBef>
              <a:spcAft>
                <a:spcPts val="600"/>
              </a:spcAft>
              <a:defRPr/>
            </a:pPr>
            <a:r>
              <a:rPr lang="en-AU" sz="4300" dirty="0" smtClean="0">
                <a:solidFill>
                  <a:schemeClr val="bg1"/>
                </a:solidFill>
                <a:latin typeface="+mj-lt"/>
              </a:rPr>
              <a:t>Progressive Cavity (PC) Pumps</a:t>
            </a:r>
          </a:p>
          <a:p>
            <a:pPr lvl="0" algn="ctr">
              <a:spcBef>
                <a:spcPct val="0"/>
              </a:spcBef>
              <a:spcAft>
                <a:spcPts val="600"/>
              </a:spcAft>
              <a:defRPr/>
            </a:pPr>
            <a:r>
              <a:rPr lang="en-AU" sz="4300" dirty="0" smtClean="0">
                <a:solidFill>
                  <a:schemeClr val="bg1">
                    <a:lumMod val="65000"/>
                  </a:schemeClr>
                </a:solidFill>
                <a:latin typeface="+mj-lt"/>
              </a:rPr>
              <a:t>Available in 2012</a:t>
            </a:r>
          </a:p>
          <a:p>
            <a:pPr lvl="0" algn="ctr">
              <a:spcBef>
                <a:spcPct val="0"/>
              </a:spcBef>
              <a:spcAft>
                <a:spcPts val="600"/>
              </a:spcAft>
              <a:defRPr/>
            </a:pPr>
            <a:endParaRPr lang="en-AU" sz="4300" dirty="0" smtClean="0">
              <a:solidFill>
                <a:schemeClr val="bg1"/>
              </a:solidFill>
              <a:latin typeface="+mj-lt"/>
            </a:endParaRPr>
          </a:p>
          <a:p>
            <a:pPr lvl="0" algn="ctr">
              <a:spcBef>
                <a:spcPct val="0"/>
              </a:spcBef>
              <a:spcAft>
                <a:spcPts val="600"/>
              </a:spcAft>
              <a:defRPr/>
            </a:pPr>
            <a:r>
              <a:rPr lang="en-AU" sz="4300" dirty="0" smtClean="0">
                <a:solidFill>
                  <a:schemeClr val="bg1"/>
                </a:solidFill>
                <a:latin typeface="+mj-lt"/>
              </a:rPr>
              <a:t>Risto Ruutiainen, </a:t>
            </a:r>
          </a:p>
          <a:p>
            <a:pPr lvl="0" algn="ctr">
              <a:spcBef>
                <a:spcPct val="0"/>
              </a:spcBef>
              <a:spcAft>
                <a:spcPts val="600"/>
              </a:spcAft>
              <a:defRPr/>
            </a:pPr>
            <a:r>
              <a:rPr lang="en-AU" sz="4300" dirty="0" smtClean="0">
                <a:solidFill>
                  <a:schemeClr val="bg1"/>
                </a:solidFill>
                <a:latin typeface="+mj-lt"/>
              </a:rPr>
              <a:t>PC Product Manager</a:t>
            </a:r>
          </a:p>
        </p:txBody>
      </p:sp>
    </p:spTree>
    <p:extLst>
      <p:ext uri="{BB962C8B-B14F-4D97-AF65-F5344CB8AC3E}">
        <p14:creationId xmlns:p14="http://schemas.microsoft.com/office/powerpoint/2010/main" val="1603624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9" descr="C:\Documents and Settings\ismo.hamalainen\Omat tiedostot\UsrIH\IHL1\PulPaper 2010\Progressive_cavity_pump_animation.gif"/>
          <p:cNvPicPr>
            <a:picLocks noChangeAspect="1" noChangeArrowheads="1" noCrop="1"/>
          </p:cNvPicPr>
          <p:nvPr/>
        </p:nvPicPr>
        <p:blipFill>
          <a:blip r:embed="rId2"/>
          <a:srcRect/>
          <a:stretch>
            <a:fillRect/>
          </a:stretch>
        </p:blipFill>
        <p:spPr bwMode="auto">
          <a:xfrm>
            <a:off x="4512741" y="2934277"/>
            <a:ext cx="4313759" cy="2425955"/>
          </a:xfrm>
          <a:prstGeom prst="rect">
            <a:avLst/>
          </a:prstGeom>
          <a:noFill/>
          <a:ln w="9525">
            <a:noFill/>
            <a:miter lim="800000"/>
            <a:headEnd/>
            <a:tailEnd/>
          </a:ln>
        </p:spPr>
      </p:pic>
      <p:sp>
        <p:nvSpPr>
          <p:cNvPr id="7172" name="Sisällön paikkamerkki 4"/>
          <p:cNvSpPr>
            <a:spLocks noGrp="1"/>
          </p:cNvSpPr>
          <p:nvPr>
            <p:ph idx="1"/>
          </p:nvPr>
        </p:nvSpPr>
        <p:spPr>
          <a:xfrm>
            <a:off x="596900" y="2198620"/>
            <a:ext cx="8229600" cy="4525963"/>
          </a:xfrm>
        </p:spPr>
        <p:txBody>
          <a:bodyPr/>
          <a:lstStyle/>
          <a:p>
            <a:pPr marL="495300" indent="-495300" eaLnBrk="1" hangingPunct="1">
              <a:buClr>
                <a:srgbClr val="C00000"/>
              </a:buClr>
            </a:pPr>
            <a:r>
              <a:rPr lang="en-US" sz="1800" b="1" dirty="0" smtClean="0">
                <a:latin typeface="+mj-lt"/>
              </a:rPr>
              <a:t>The progressive cavity pumps belong </a:t>
            </a:r>
          </a:p>
          <a:p>
            <a:pPr marL="495300" indent="-495300" eaLnBrk="1" hangingPunct="1">
              <a:buClr>
                <a:srgbClr val="C00000"/>
              </a:buClr>
            </a:pPr>
            <a:r>
              <a:rPr lang="en-US" sz="1800" b="1" dirty="0" smtClean="0">
                <a:latin typeface="+mj-lt"/>
              </a:rPr>
              <a:t>to the positive displacement pump group</a:t>
            </a:r>
          </a:p>
          <a:p>
            <a:pPr marL="495300" indent="-495300" eaLnBrk="1" hangingPunct="1"/>
            <a:endParaRPr lang="en-US" sz="1400" b="1" dirty="0" smtClean="0">
              <a:latin typeface="+mj-lt"/>
            </a:endParaRPr>
          </a:p>
          <a:p>
            <a:pPr marL="495300" indent="-495300" eaLnBrk="1" hangingPunct="1">
              <a:buClr>
                <a:srgbClr val="C00000"/>
              </a:buClr>
            </a:pPr>
            <a:r>
              <a:rPr lang="en-US" sz="1800" b="1" dirty="0" smtClean="0">
                <a:latin typeface="+mj-lt"/>
              </a:rPr>
              <a:t>Developed by French Professor </a:t>
            </a:r>
          </a:p>
          <a:p>
            <a:pPr marL="495300" indent="-495300" eaLnBrk="1" hangingPunct="1">
              <a:buFont typeface="Arial" pitchFamily="34" charset="0"/>
              <a:buChar char="•"/>
            </a:pPr>
            <a:r>
              <a:rPr lang="en-US" sz="1400" dirty="0" smtClean="0">
                <a:latin typeface="+mj-lt"/>
              </a:rPr>
              <a:t>René </a:t>
            </a:r>
            <a:r>
              <a:rPr lang="en-US" sz="1400" dirty="0" err="1" smtClean="0">
                <a:latin typeface="+mj-lt"/>
              </a:rPr>
              <a:t>Moineau</a:t>
            </a:r>
            <a:r>
              <a:rPr lang="en-US" sz="1400" dirty="0" smtClean="0">
                <a:latin typeface="+mj-lt"/>
              </a:rPr>
              <a:t> in 1930’s</a:t>
            </a:r>
          </a:p>
          <a:p>
            <a:pPr marL="495300" indent="-495300" eaLnBrk="1" hangingPunct="1"/>
            <a:endParaRPr lang="en-US" sz="1400" b="1" dirty="0" smtClean="0">
              <a:latin typeface="+mj-lt"/>
            </a:endParaRPr>
          </a:p>
          <a:p>
            <a:pPr marL="495300" indent="-495300" eaLnBrk="1" hangingPunct="1">
              <a:buClr>
                <a:srgbClr val="C00000"/>
              </a:buClr>
            </a:pPr>
            <a:r>
              <a:rPr lang="en-US" sz="1800" b="1" dirty="0" smtClean="0">
                <a:latin typeface="+mj-lt"/>
              </a:rPr>
              <a:t>Known also as</a:t>
            </a:r>
          </a:p>
          <a:p>
            <a:pPr marL="495300" indent="-495300" eaLnBrk="1" hangingPunct="1">
              <a:buFont typeface="Arial" pitchFamily="34" charset="0"/>
              <a:buChar char="•"/>
            </a:pPr>
            <a:r>
              <a:rPr lang="en-US" sz="1400" dirty="0" smtClean="0">
                <a:latin typeface="+mj-lt"/>
              </a:rPr>
              <a:t>Mono pump</a:t>
            </a:r>
          </a:p>
          <a:p>
            <a:pPr marL="495300" indent="-495300" eaLnBrk="1" hangingPunct="1">
              <a:buFont typeface="Arial" pitchFamily="34" charset="0"/>
              <a:buChar char="•"/>
            </a:pPr>
            <a:r>
              <a:rPr lang="en-US" sz="1400" dirty="0" smtClean="0">
                <a:latin typeface="+mj-lt"/>
              </a:rPr>
              <a:t>Eccentric screw pump</a:t>
            </a:r>
          </a:p>
          <a:p>
            <a:pPr marL="495300" indent="-495300" eaLnBrk="1" hangingPunct="1">
              <a:buFont typeface="Arial" pitchFamily="34" charset="0"/>
              <a:buChar char="•"/>
            </a:pPr>
            <a:r>
              <a:rPr lang="fi-FI" sz="1400" dirty="0" smtClean="0">
                <a:latin typeface="+mj-lt"/>
              </a:rPr>
              <a:t>”Worm pump”</a:t>
            </a:r>
            <a:endParaRPr lang="en-US" sz="1400" dirty="0" smtClean="0">
              <a:latin typeface="+mj-lt"/>
            </a:endParaRPr>
          </a:p>
          <a:p>
            <a:pPr marL="495300" indent="-495300" eaLnBrk="1" hangingPunct="1">
              <a:buClr>
                <a:srgbClr val="C00000"/>
              </a:buClr>
              <a:buFont typeface="Wingdings" pitchFamily="2" charset="2"/>
              <a:buChar char="§"/>
            </a:pPr>
            <a:endParaRPr lang="en-US" sz="1400" dirty="0" smtClean="0">
              <a:latin typeface="+mj-lt"/>
            </a:endParaRPr>
          </a:p>
          <a:p>
            <a:pPr marL="495300" indent="-495300" eaLnBrk="1" hangingPunct="1">
              <a:buClr>
                <a:srgbClr val="C00000"/>
              </a:buClr>
            </a:pPr>
            <a:r>
              <a:rPr lang="en-US" sz="1800" b="1" dirty="0" smtClean="0">
                <a:latin typeface="+mj-lt"/>
              </a:rPr>
              <a:t>Almost pulsation free pumping</a:t>
            </a:r>
          </a:p>
          <a:p>
            <a:pPr marL="495300" indent="-495300" eaLnBrk="1" hangingPunct="1">
              <a:buClr>
                <a:srgbClr val="C00000"/>
              </a:buClr>
              <a:buFont typeface="Wingdings" pitchFamily="2" charset="2"/>
              <a:buChar char="§"/>
            </a:pPr>
            <a:endParaRPr lang="en-US" sz="2000" dirty="0" smtClean="0"/>
          </a:p>
        </p:txBody>
      </p:sp>
      <p:sp>
        <p:nvSpPr>
          <p:cNvPr id="20" name="TextBox 19"/>
          <p:cNvSpPr txBox="1"/>
          <p:nvPr/>
        </p:nvSpPr>
        <p:spPr>
          <a:xfrm>
            <a:off x="596900" y="792780"/>
            <a:ext cx="7429500" cy="1415772"/>
          </a:xfrm>
          <a:prstGeom prst="rect">
            <a:avLst/>
          </a:prstGeom>
          <a:noFill/>
        </p:spPr>
        <p:txBody>
          <a:bodyPr>
            <a:spAutoFit/>
          </a:bodyPr>
          <a:lstStyle/>
          <a:p>
            <a:pPr>
              <a:spcBef>
                <a:spcPct val="0"/>
              </a:spcBef>
              <a:defRPr/>
            </a:pPr>
            <a:r>
              <a:rPr lang="fi-FI" sz="4300" dirty="0" smtClean="0">
                <a:solidFill>
                  <a:srgbClr val="E2001A"/>
                </a:solidFill>
                <a:latin typeface="+mj-lt"/>
              </a:rPr>
              <a:t>Progressive Cavity Pump</a:t>
            </a:r>
          </a:p>
          <a:p>
            <a:pPr>
              <a:spcBef>
                <a:spcPct val="0"/>
              </a:spcBef>
              <a:defRPr/>
            </a:pPr>
            <a:r>
              <a:rPr lang="fi-FI" sz="4300" dirty="0" smtClean="0">
                <a:solidFill>
                  <a:srgbClr val="E2001A"/>
                </a:solidFill>
                <a:latin typeface="+mj-lt"/>
              </a:rPr>
              <a:t>”PC-Pump”</a:t>
            </a:r>
            <a:endParaRPr lang="fi-FI" sz="4300" dirty="0">
              <a:solidFill>
                <a:srgbClr val="E2001A"/>
              </a:solidFill>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txBox="1">
            <a:spLocks noGrp="1"/>
          </p:cNvSpPr>
          <p:nvPr/>
        </p:nvSpPr>
        <p:spPr bwMode="auto">
          <a:xfrm>
            <a:off x="2743200" y="6569075"/>
            <a:ext cx="3733800" cy="304800"/>
          </a:xfrm>
          <a:prstGeom prst="rect">
            <a:avLst/>
          </a:prstGeom>
          <a:noFill/>
          <a:ln>
            <a:miter lim="800000"/>
            <a:headEnd/>
            <a:tailEnd/>
          </a:ln>
        </p:spPr>
        <p:txBody>
          <a:bodyPr/>
          <a:lstStyle/>
          <a:p>
            <a:pPr algn="ctr">
              <a:spcBef>
                <a:spcPct val="0"/>
              </a:spcBef>
              <a:defRPr/>
            </a:pPr>
            <a:endParaRPr lang="en-GB" dirty="0">
              <a:solidFill>
                <a:schemeClr val="bg1"/>
              </a:solidFill>
              <a:latin typeface="+mn-lt"/>
            </a:endParaRPr>
          </a:p>
        </p:txBody>
      </p:sp>
      <p:sp>
        <p:nvSpPr>
          <p:cNvPr id="10" name="TextBox 9"/>
          <p:cNvSpPr txBox="1"/>
          <p:nvPr/>
        </p:nvSpPr>
        <p:spPr>
          <a:xfrm>
            <a:off x="732928" y="968366"/>
            <a:ext cx="6143625" cy="754053"/>
          </a:xfrm>
          <a:prstGeom prst="rect">
            <a:avLst/>
          </a:prstGeom>
          <a:noFill/>
        </p:spPr>
        <p:txBody>
          <a:bodyPr>
            <a:spAutoFit/>
          </a:bodyPr>
          <a:lstStyle/>
          <a:p>
            <a:pPr>
              <a:spcBef>
                <a:spcPct val="0"/>
              </a:spcBef>
              <a:defRPr/>
            </a:pPr>
            <a:r>
              <a:rPr lang="fi-FI" sz="4300" dirty="0" smtClean="0">
                <a:solidFill>
                  <a:srgbClr val="E2001A"/>
                </a:solidFill>
                <a:latin typeface="+mj-lt"/>
              </a:rPr>
              <a:t>Typical Industries</a:t>
            </a:r>
            <a:endParaRPr lang="fi-FI" sz="4300" dirty="0">
              <a:solidFill>
                <a:srgbClr val="E2001A"/>
              </a:solidFill>
              <a:latin typeface="+mj-lt"/>
            </a:endParaRPr>
          </a:p>
        </p:txBody>
      </p:sp>
      <p:sp>
        <p:nvSpPr>
          <p:cNvPr id="14" name="Rectangle 13"/>
          <p:cNvSpPr/>
          <p:nvPr/>
        </p:nvSpPr>
        <p:spPr>
          <a:xfrm>
            <a:off x="732928" y="1897039"/>
            <a:ext cx="7483024" cy="4025717"/>
          </a:xfrm>
          <a:prstGeom prst="rect">
            <a:avLst/>
          </a:prstGeom>
        </p:spPr>
        <p:txBody>
          <a:bodyPr wrap="square">
            <a:spAutoFit/>
          </a:bodyPr>
          <a:lstStyle/>
          <a:p>
            <a:pPr marL="742950" lvl="1" indent="-285750">
              <a:spcBef>
                <a:spcPct val="20000"/>
              </a:spcBef>
              <a:buFont typeface="Trebuchet MS" pitchFamily="34" charset="0"/>
              <a:buChar char="―"/>
              <a:defRPr/>
            </a:pPr>
            <a:r>
              <a:rPr lang="en-US" sz="1800" kern="0" dirty="0">
                <a:latin typeface="+mj-lt"/>
              </a:rPr>
              <a:t>Pulp and Paper</a:t>
            </a:r>
          </a:p>
          <a:p>
            <a:pPr marL="987425" lvl="2" indent="-276225">
              <a:spcBef>
                <a:spcPct val="20000"/>
              </a:spcBef>
              <a:buFont typeface="Arial" pitchFamily="34" charset="0"/>
              <a:buChar char="•"/>
              <a:defRPr/>
            </a:pPr>
            <a:r>
              <a:rPr lang="en-US" sz="1800" b="0" kern="0" dirty="0">
                <a:latin typeface="+mj-lt"/>
              </a:rPr>
              <a:t>Paper machine coating chemicals</a:t>
            </a:r>
          </a:p>
          <a:p>
            <a:pPr marL="987425" lvl="2" indent="-276225">
              <a:spcBef>
                <a:spcPct val="20000"/>
              </a:spcBef>
              <a:buFont typeface="Arial" pitchFamily="34" charset="0"/>
              <a:buChar char="•"/>
              <a:defRPr/>
            </a:pPr>
            <a:r>
              <a:rPr lang="en-US" sz="1800" b="0" kern="0" dirty="0">
                <a:latin typeface="+mj-lt"/>
              </a:rPr>
              <a:t>Other P&amp;P chemicals</a:t>
            </a:r>
          </a:p>
          <a:p>
            <a:pPr marL="742950" lvl="1" indent="-285750">
              <a:spcBef>
                <a:spcPct val="20000"/>
              </a:spcBef>
              <a:buFont typeface="Trebuchet MS" pitchFamily="34" charset="0"/>
              <a:buChar char="―"/>
              <a:defRPr/>
            </a:pPr>
            <a:r>
              <a:rPr lang="en-US" sz="1800" kern="0" dirty="0">
                <a:latin typeface="+mj-lt"/>
              </a:rPr>
              <a:t>Water &amp; Waste Water</a:t>
            </a:r>
          </a:p>
          <a:p>
            <a:pPr marL="987425" lvl="2" indent="-276225">
              <a:spcBef>
                <a:spcPct val="20000"/>
              </a:spcBef>
              <a:buFont typeface="Arial" pitchFamily="34" charset="0"/>
              <a:buChar char="•"/>
              <a:defRPr/>
            </a:pPr>
            <a:r>
              <a:rPr lang="en-US" sz="1800" b="0" kern="0" dirty="0">
                <a:latin typeface="+mj-lt"/>
              </a:rPr>
              <a:t>Waste water </a:t>
            </a:r>
            <a:r>
              <a:rPr lang="en-US" sz="1800" b="0" kern="0" dirty="0" err="1" smtClean="0">
                <a:latin typeface="+mj-lt"/>
              </a:rPr>
              <a:t>sludges</a:t>
            </a:r>
            <a:endParaRPr lang="en-US" sz="1800" b="0" kern="0" dirty="0" smtClean="0">
              <a:latin typeface="+mj-lt"/>
            </a:endParaRPr>
          </a:p>
          <a:p>
            <a:pPr marL="742950" lvl="1" indent="-285750">
              <a:spcBef>
                <a:spcPct val="20000"/>
              </a:spcBef>
              <a:buFont typeface="Trebuchet MS" pitchFamily="34" charset="0"/>
              <a:buChar char="―"/>
              <a:defRPr/>
            </a:pPr>
            <a:r>
              <a:rPr lang="en-US" kern="0" dirty="0" smtClean="0">
                <a:latin typeface="+mj-lt"/>
              </a:rPr>
              <a:t>Chemical Industry</a:t>
            </a:r>
          </a:p>
          <a:p>
            <a:pPr marL="742950" lvl="1" indent="-285750">
              <a:spcBef>
                <a:spcPct val="20000"/>
              </a:spcBef>
              <a:buFont typeface="Trebuchet MS" pitchFamily="34" charset="0"/>
              <a:buChar char="―"/>
              <a:defRPr/>
            </a:pPr>
            <a:r>
              <a:rPr lang="en-US" kern="0" dirty="0" smtClean="0">
                <a:latin typeface="+mj-lt"/>
              </a:rPr>
              <a:t>Mining, metals and minerals</a:t>
            </a:r>
          </a:p>
          <a:p>
            <a:pPr marL="742950" lvl="1" indent="-285750">
              <a:spcBef>
                <a:spcPct val="20000"/>
              </a:spcBef>
              <a:buFont typeface="Trebuchet MS" pitchFamily="34" charset="0"/>
              <a:buChar char="―"/>
              <a:defRPr/>
            </a:pPr>
            <a:r>
              <a:rPr lang="en-US" kern="0" dirty="0" smtClean="0">
                <a:latin typeface="+mj-lt"/>
              </a:rPr>
              <a:t>Energy and environment</a:t>
            </a:r>
          </a:p>
          <a:p>
            <a:pPr marL="742950" lvl="1" indent="-285750">
              <a:spcBef>
                <a:spcPct val="20000"/>
              </a:spcBef>
              <a:buFont typeface="Trebuchet MS" pitchFamily="34" charset="0"/>
              <a:buChar char="―"/>
              <a:defRPr/>
            </a:pPr>
            <a:r>
              <a:rPr lang="en-US" kern="0" dirty="0" smtClean="0">
                <a:latin typeface="+mj-lt"/>
              </a:rPr>
              <a:t>Oil and gas</a:t>
            </a:r>
          </a:p>
          <a:p>
            <a:pPr marL="742950" lvl="1" indent="-285750">
              <a:spcBef>
                <a:spcPct val="20000"/>
              </a:spcBef>
              <a:buFont typeface="Trebuchet MS" pitchFamily="34" charset="0"/>
              <a:buChar char="―"/>
              <a:defRPr/>
            </a:pPr>
            <a:r>
              <a:rPr lang="en-US" kern="0" dirty="0" smtClean="0">
                <a:latin typeface="+mj-lt"/>
              </a:rPr>
              <a:t>Food, beverage and brewery</a:t>
            </a:r>
          </a:p>
          <a:p>
            <a:pPr marL="742950" lvl="1" indent="-285750">
              <a:spcBef>
                <a:spcPct val="20000"/>
              </a:spcBef>
              <a:buFont typeface="Trebuchet MS" pitchFamily="34" charset="0"/>
              <a:buChar char="―"/>
              <a:defRPr/>
            </a:pPr>
            <a:r>
              <a:rPr lang="en-US" kern="0" dirty="0" smtClean="0">
                <a:latin typeface="+mj-lt"/>
              </a:rPr>
              <a:t>All high viscous and/or shear sensitive liquids and </a:t>
            </a:r>
            <a:r>
              <a:rPr lang="en-US" kern="0" dirty="0" err="1" smtClean="0">
                <a:latin typeface="+mj-lt"/>
              </a:rPr>
              <a:t>sludges</a:t>
            </a:r>
            <a:endParaRPr lang="en-US" kern="0" dirty="0" smtClean="0">
              <a:latin typeface="+mj-lt"/>
            </a:endParaRPr>
          </a:p>
          <a:p>
            <a:pPr marL="987425" lvl="2" indent="-276225">
              <a:spcBef>
                <a:spcPct val="20000"/>
              </a:spcBef>
              <a:buFont typeface="Arial" pitchFamily="34" charset="0"/>
              <a:buChar char="•"/>
              <a:defRPr/>
            </a:pPr>
            <a:endParaRPr lang="en-US" sz="1800" b="0" kern="0" dirty="0">
              <a:latin typeface="+mj-lt"/>
            </a:endParaRPr>
          </a:p>
        </p:txBody>
      </p:sp>
      <p:pic>
        <p:nvPicPr>
          <p:cNvPr id="12" name="Picture 11" descr="Cavity pump_CS70.jpg"/>
          <p:cNvPicPr>
            <a:picLocks noChangeAspect="1"/>
          </p:cNvPicPr>
          <p:nvPr/>
        </p:nvPicPr>
        <p:blipFill>
          <a:blip r:embed="rId3"/>
          <a:stretch>
            <a:fillRect/>
          </a:stretch>
        </p:blipFill>
        <p:spPr>
          <a:xfrm>
            <a:off x="4780409" y="2784142"/>
            <a:ext cx="3907359" cy="198875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185" y="414068"/>
            <a:ext cx="5227996" cy="1143000"/>
          </a:xfrm>
        </p:spPr>
        <p:txBody>
          <a:bodyPr>
            <a:normAutofit/>
          </a:bodyPr>
          <a:lstStyle/>
          <a:p>
            <a:r>
              <a:rPr lang="en-US" sz="4300" dirty="0" smtClean="0">
                <a:solidFill>
                  <a:srgbClr val="E2001A"/>
                </a:solidFill>
              </a:rPr>
              <a:t>Paste pumping</a:t>
            </a:r>
            <a:endParaRPr lang="fi-FI" sz="4300" dirty="0"/>
          </a:p>
        </p:txBody>
      </p:sp>
      <p:pic>
        <p:nvPicPr>
          <p:cNvPr id="36866" name="Picture 2"/>
          <p:cNvPicPr>
            <a:picLocks noChangeAspect="1" noChangeArrowheads="1"/>
          </p:cNvPicPr>
          <p:nvPr/>
        </p:nvPicPr>
        <p:blipFill>
          <a:blip r:embed="rId2"/>
          <a:srcRect l="19808" t="29409" r="24327" b="20172"/>
          <a:stretch>
            <a:fillRect/>
          </a:stretch>
        </p:blipFill>
        <p:spPr bwMode="auto">
          <a:xfrm>
            <a:off x="720492" y="1557068"/>
            <a:ext cx="7807295" cy="3963483"/>
          </a:xfrm>
          <a:prstGeom prst="rect">
            <a:avLst/>
          </a:prstGeom>
          <a:noFill/>
          <a:ln w="9525">
            <a:noFill/>
            <a:miter lim="800000"/>
            <a:headEnd/>
            <a:tailEnd/>
          </a:ln>
        </p:spPr>
      </p:pic>
      <p:pic>
        <p:nvPicPr>
          <p:cNvPr id="4" name="Picture 4"/>
          <p:cNvPicPr>
            <a:picLocks noChangeAspect="1" noChangeArrowheads="1"/>
          </p:cNvPicPr>
          <p:nvPr/>
        </p:nvPicPr>
        <p:blipFill>
          <a:blip r:embed="rId3"/>
          <a:srcRect l="19989" t="51163" r="50529" b="8329"/>
          <a:stretch>
            <a:fillRect/>
          </a:stretch>
        </p:blipFill>
        <p:spPr bwMode="auto">
          <a:xfrm>
            <a:off x="720493" y="2670671"/>
            <a:ext cx="3661008" cy="2849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txBox="1">
            <a:spLocks noGrp="1"/>
          </p:cNvSpPr>
          <p:nvPr/>
        </p:nvSpPr>
        <p:spPr bwMode="auto">
          <a:xfrm>
            <a:off x="685800" y="6569075"/>
            <a:ext cx="1905000" cy="304800"/>
          </a:xfrm>
          <a:prstGeom prst="rect">
            <a:avLst/>
          </a:prstGeom>
          <a:noFill/>
          <a:ln>
            <a:miter lim="800000"/>
            <a:headEnd/>
            <a:tailEnd/>
          </a:ln>
        </p:spPr>
        <p:txBody>
          <a:bodyPr/>
          <a:lstStyle/>
          <a:p>
            <a:pPr>
              <a:spcBef>
                <a:spcPct val="0"/>
              </a:spcBef>
              <a:defRPr/>
            </a:pPr>
            <a:endParaRPr lang="en-GB" dirty="0">
              <a:solidFill>
                <a:schemeClr val="bg1"/>
              </a:solidFill>
              <a:latin typeface="+mn-lt"/>
            </a:endParaRPr>
          </a:p>
        </p:txBody>
      </p:sp>
      <p:pic>
        <p:nvPicPr>
          <p:cNvPr id="10244" name="Picture 8" descr="kokoonpano"/>
          <p:cNvPicPr>
            <a:picLocks noGrp="1" noChangeAspect="1" noChangeArrowheads="1"/>
          </p:cNvPicPr>
          <p:nvPr>
            <p:ph idx="1"/>
          </p:nvPr>
        </p:nvPicPr>
        <p:blipFill>
          <a:blip r:embed="rId2"/>
          <a:stretch>
            <a:fillRect/>
          </a:stretch>
        </p:blipFill>
        <p:spPr>
          <a:xfrm>
            <a:off x="2590800" y="3766910"/>
            <a:ext cx="6235700" cy="2804884"/>
          </a:xfrm>
          <a:noFill/>
        </p:spPr>
      </p:pic>
      <p:pic>
        <p:nvPicPr>
          <p:cNvPr id="10245" name="Picture 29" descr="E-Kansi"/>
          <p:cNvPicPr>
            <a:picLocks noGrp="1" noChangeAspect="1" noChangeArrowheads="1"/>
          </p:cNvPicPr>
          <p:nvPr>
            <p:ph sz="half" idx="4294967295"/>
          </p:nvPr>
        </p:nvPicPr>
        <p:blipFill>
          <a:blip r:embed="rId3"/>
          <a:srcRect/>
          <a:stretch>
            <a:fillRect/>
          </a:stretch>
        </p:blipFill>
        <p:spPr>
          <a:xfrm>
            <a:off x="4269540" y="1318943"/>
            <a:ext cx="4519612" cy="2917825"/>
          </a:xfrm>
        </p:spPr>
      </p:pic>
      <p:sp>
        <p:nvSpPr>
          <p:cNvPr id="10247" name="TextBox 7"/>
          <p:cNvSpPr txBox="1">
            <a:spLocks noChangeArrowheads="1"/>
          </p:cNvSpPr>
          <p:nvPr/>
        </p:nvSpPr>
        <p:spPr bwMode="auto">
          <a:xfrm>
            <a:off x="5074402" y="1390380"/>
            <a:ext cx="2527300" cy="457200"/>
          </a:xfrm>
          <a:prstGeom prst="rect">
            <a:avLst/>
          </a:prstGeom>
          <a:noFill/>
          <a:ln w="9525">
            <a:noFill/>
            <a:miter lim="800000"/>
            <a:headEnd/>
            <a:tailEnd/>
          </a:ln>
        </p:spPr>
        <p:txBody>
          <a:bodyPr>
            <a:spAutoFit/>
          </a:bodyPr>
          <a:lstStyle/>
          <a:p>
            <a:pPr>
              <a:spcBef>
                <a:spcPct val="0"/>
              </a:spcBef>
            </a:pPr>
            <a:r>
              <a:rPr lang="fi-FI" sz="2400" dirty="0" smtClean="0">
                <a:latin typeface="+mj-lt"/>
              </a:rPr>
              <a:t>E-Series</a:t>
            </a:r>
            <a:endParaRPr lang="fi-FI" sz="2400" dirty="0">
              <a:latin typeface="+mj-lt"/>
            </a:endParaRPr>
          </a:p>
        </p:txBody>
      </p:sp>
      <p:grpSp>
        <p:nvGrpSpPr>
          <p:cNvPr id="12" name="Group 11"/>
          <p:cNvGrpSpPr/>
          <p:nvPr/>
        </p:nvGrpSpPr>
        <p:grpSpPr>
          <a:xfrm>
            <a:off x="274924" y="1547527"/>
            <a:ext cx="3643312" cy="2276475"/>
            <a:chOff x="179388" y="1383751"/>
            <a:chExt cx="3643312" cy="2276475"/>
          </a:xfrm>
        </p:grpSpPr>
        <p:pic>
          <p:nvPicPr>
            <p:cNvPr id="10246" name="Picture 10" descr="D-Kansi"/>
            <p:cNvPicPr>
              <a:picLocks noChangeAspect="1" noChangeArrowheads="1"/>
            </p:cNvPicPr>
            <p:nvPr/>
          </p:nvPicPr>
          <p:blipFill>
            <a:blip r:embed="rId4"/>
            <a:srcRect/>
            <a:stretch>
              <a:fillRect/>
            </a:stretch>
          </p:blipFill>
          <p:spPr bwMode="auto">
            <a:xfrm>
              <a:off x="179388" y="1874288"/>
              <a:ext cx="3643312" cy="1785938"/>
            </a:xfrm>
            <a:prstGeom prst="rect">
              <a:avLst/>
            </a:prstGeom>
            <a:noFill/>
            <a:ln w="9525">
              <a:noFill/>
              <a:miter lim="800000"/>
              <a:headEnd/>
              <a:tailEnd/>
            </a:ln>
          </p:spPr>
        </p:pic>
        <p:sp>
          <p:nvSpPr>
            <p:cNvPr id="10248" name="TextBox 8"/>
            <p:cNvSpPr txBox="1">
              <a:spLocks noChangeArrowheads="1"/>
            </p:cNvSpPr>
            <p:nvPr/>
          </p:nvSpPr>
          <p:spPr bwMode="auto">
            <a:xfrm>
              <a:off x="500063" y="1383751"/>
              <a:ext cx="2214562" cy="457200"/>
            </a:xfrm>
            <a:prstGeom prst="rect">
              <a:avLst/>
            </a:prstGeom>
            <a:noFill/>
            <a:ln w="9525">
              <a:noFill/>
              <a:miter lim="800000"/>
              <a:headEnd/>
              <a:tailEnd/>
            </a:ln>
          </p:spPr>
          <p:txBody>
            <a:bodyPr>
              <a:spAutoFit/>
            </a:bodyPr>
            <a:lstStyle/>
            <a:p>
              <a:pPr>
                <a:spcBef>
                  <a:spcPct val="0"/>
                </a:spcBef>
              </a:pPr>
              <a:r>
                <a:rPr lang="fi-FI" sz="2400" dirty="0">
                  <a:latin typeface="+mj-lt"/>
                </a:rPr>
                <a:t>D-Series</a:t>
              </a:r>
            </a:p>
          </p:txBody>
        </p:sp>
      </p:grpSp>
      <p:sp>
        <p:nvSpPr>
          <p:cNvPr id="10249" name="TextBox 10"/>
          <p:cNvSpPr txBox="1">
            <a:spLocks noChangeArrowheads="1"/>
          </p:cNvSpPr>
          <p:nvPr/>
        </p:nvSpPr>
        <p:spPr bwMode="auto">
          <a:xfrm>
            <a:off x="5429250" y="4021620"/>
            <a:ext cx="3168650" cy="457200"/>
          </a:xfrm>
          <a:prstGeom prst="rect">
            <a:avLst/>
          </a:prstGeom>
          <a:noFill/>
          <a:ln w="9525">
            <a:noFill/>
            <a:miter lim="800000"/>
            <a:headEnd/>
            <a:tailEnd/>
          </a:ln>
        </p:spPr>
        <p:txBody>
          <a:bodyPr>
            <a:spAutoFit/>
          </a:bodyPr>
          <a:lstStyle/>
          <a:p>
            <a:pPr>
              <a:spcBef>
                <a:spcPct val="0"/>
              </a:spcBef>
            </a:pPr>
            <a:r>
              <a:rPr lang="fi-FI" sz="2400" dirty="0" smtClean="0">
                <a:latin typeface="+mj-lt"/>
              </a:rPr>
              <a:t>C-Series</a:t>
            </a:r>
            <a:endParaRPr lang="fi-FI" sz="2400" dirty="0">
              <a:latin typeface="+mj-lt"/>
            </a:endParaRPr>
          </a:p>
        </p:txBody>
      </p:sp>
      <p:sp>
        <p:nvSpPr>
          <p:cNvPr id="10" name="TextBox 9"/>
          <p:cNvSpPr txBox="1"/>
          <p:nvPr/>
        </p:nvSpPr>
        <p:spPr>
          <a:xfrm>
            <a:off x="500062" y="587068"/>
            <a:ext cx="4929188" cy="754053"/>
          </a:xfrm>
          <a:prstGeom prst="rect">
            <a:avLst/>
          </a:prstGeom>
          <a:noFill/>
        </p:spPr>
        <p:txBody>
          <a:bodyPr>
            <a:spAutoFit/>
          </a:bodyPr>
          <a:lstStyle/>
          <a:p>
            <a:pPr>
              <a:spcBef>
                <a:spcPct val="0"/>
              </a:spcBef>
              <a:defRPr/>
            </a:pPr>
            <a:r>
              <a:rPr lang="fi-FI" sz="4300" dirty="0" smtClean="0">
                <a:solidFill>
                  <a:srgbClr val="E2001A"/>
                </a:solidFill>
                <a:latin typeface="+mj-lt"/>
              </a:rPr>
              <a:t>PC-Pump Models</a:t>
            </a:r>
            <a:endParaRPr lang="fi-FI" sz="4300" dirty="0">
              <a:solidFill>
                <a:srgbClr val="E2001A"/>
              </a:solidFill>
              <a:latin typeface="+mj-lt"/>
            </a:endParaRPr>
          </a:p>
        </p:txBody>
      </p:sp>
      <p:sp>
        <p:nvSpPr>
          <p:cNvPr id="11" name="Rectangle 10"/>
          <p:cNvSpPr/>
          <p:nvPr/>
        </p:nvSpPr>
        <p:spPr>
          <a:xfrm>
            <a:off x="2968074" y="5798820"/>
            <a:ext cx="3230372" cy="646331"/>
          </a:xfrm>
          <a:prstGeom prst="rect">
            <a:avLst/>
          </a:prstGeom>
        </p:spPr>
        <p:txBody>
          <a:bodyPr wrap="none">
            <a:spAutoFit/>
          </a:bodyPr>
          <a:lstStyle/>
          <a:p>
            <a:r>
              <a:rPr lang="en-US" dirty="0" smtClean="0">
                <a:latin typeface="+mj-lt"/>
              </a:rPr>
              <a:t>2…245 m</a:t>
            </a:r>
            <a:r>
              <a:rPr lang="en-US" baseline="30000" dirty="0" smtClean="0">
                <a:latin typeface="+mj-lt"/>
              </a:rPr>
              <a:t>3</a:t>
            </a:r>
            <a:r>
              <a:rPr lang="en-US" dirty="0" smtClean="0">
                <a:latin typeface="+mj-lt"/>
              </a:rPr>
              <a:t>/h, 10 bar</a:t>
            </a:r>
          </a:p>
          <a:p>
            <a:r>
              <a:rPr lang="en-US" dirty="0" smtClean="0">
                <a:latin typeface="+mj-lt"/>
              </a:rPr>
              <a:t>later up to 600 m</a:t>
            </a:r>
            <a:r>
              <a:rPr lang="en-US" baseline="30000" dirty="0" smtClean="0">
                <a:latin typeface="+mj-lt"/>
              </a:rPr>
              <a:t>3</a:t>
            </a:r>
            <a:r>
              <a:rPr lang="en-US" dirty="0" smtClean="0">
                <a:latin typeface="+mj-lt"/>
              </a:rPr>
              <a:t>/h @20 bar</a:t>
            </a:r>
            <a:endParaRPr lang="fi-FI" dirty="0">
              <a:latin typeface="+mj-lt"/>
            </a:endParaRPr>
          </a:p>
        </p:txBody>
      </p:sp>
      <p:sp>
        <p:nvSpPr>
          <p:cNvPr id="13" name="Rectangle 12"/>
          <p:cNvSpPr/>
          <p:nvPr/>
        </p:nvSpPr>
        <p:spPr>
          <a:xfrm>
            <a:off x="6878636" y="3867436"/>
            <a:ext cx="2265364" cy="369332"/>
          </a:xfrm>
          <a:prstGeom prst="rect">
            <a:avLst/>
          </a:prstGeom>
        </p:spPr>
        <p:txBody>
          <a:bodyPr wrap="none">
            <a:spAutoFit/>
          </a:bodyPr>
          <a:lstStyle/>
          <a:p>
            <a:r>
              <a:rPr lang="fi-FI" dirty="0" smtClean="0">
                <a:latin typeface="+mj-lt"/>
              </a:rPr>
              <a:t>2…245 m3/h, 10 bar</a:t>
            </a:r>
            <a:endParaRPr lang="fi-FI" dirty="0">
              <a:latin typeface="+mj-lt"/>
            </a:endParaRPr>
          </a:p>
        </p:txBody>
      </p:sp>
      <p:sp>
        <p:nvSpPr>
          <p:cNvPr id="14" name="Rectangle 13"/>
          <p:cNvSpPr/>
          <p:nvPr/>
        </p:nvSpPr>
        <p:spPr>
          <a:xfrm>
            <a:off x="0" y="3652288"/>
            <a:ext cx="2651688" cy="369332"/>
          </a:xfrm>
          <a:prstGeom prst="rect">
            <a:avLst/>
          </a:prstGeom>
        </p:spPr>
        <p:txBody>
          <a:bodyPr wrap="none">
            <a:spAutoFit/>
          </a:bodyPr>
          <a:lstStyle/>
          <a:p>
            <a:r>
              <a:rPr lang="en-US" dirty="0" smtClean="0">
                <a:latin typeface="+mj-lt"/>
              </a:rPr>
              <a:t>0,04…0,75 m</a:t>
            </a:r>
            <a:r>
              <a:rPr lang="en-US" baseline="30000" dirty="0" smtClean="0">
                <a:latin typeface="+mj-lt"/>
              </a:rPr>
              <a:t>3</a:t>
            </a:r>
            <a:r>
              <a:rPr lang="en-US" dirty="0" smtClean="0">
                <a:latin typeface="+mj-lt"/>
              </a:rPr>
              <a:t>/h, 12 bar</a:t>
            </a:r>
            <a:endParaRPr lang="fi-FI"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52473" y="523348"/>
            <a:ext cx="8229600" cy="1143000"/>
          </a:xfrm>
        </p:spPr>
        <p:txBody>
          <a:bodyPr>
            <a:normAutofit/>
          </a:bodyPr>
          <a:lstStyle/>
          <a:p>
            <a:r>
              <a:rPr lang="fi-FI" sz="4300" dirty="0" smtClean="0">
                <a:solidFill>
                  <a:srgbClr val="E2001A"/>
                </a:solidFill>
              </a:rPr>
              <a:t>Flowrox PC-Pump </a:t>
            </a:r>
          </a:p>
        </p:txBody>
      </p:sp>
      <p:pic>
        <p:nvPicPr>
          <p:cNvPr id="13315" name="Content Placeholder 3" descr="20100528-221.jpg"/>
          <p:cNvPicPr>
            <a:picLocks noGrp="1" noChangeAspect="1"/>
          </p:cNvPicPr>
          <p:nvPr>
            <p:ph idx="1"/>
          </p:nvPr>
        </p:nvPicPr>
        <p:blipFill>
          <a:blip r:embed="rId2"/>
          <a:stretch>
            <a:fillRect/>
          </a:stretch>
        </p:blipFill>
        <p:spPr>
          <a:xfrm>
            <a:off x="520700" y="1763799"/>
            <a:ext cx="8229600" cy="4377708"/>
          </a:xfrm>
        </p:spPr>
      </p:pic>
      <p:sp>
        <p:nvSpPr>
          <p:cNvPr id="13316" name="TextBox 4"/>
          <p:cNvSpPr txBox="1">
            <a:spLocks noChangeArrowheads="1"/>
          </p:cNvSpPr>
          <p:nvPr/>
        </p:nvSpPr>
        <p:spPr bwMode="auto">
          <a:xfrm>
            <a:off x="6592533" y="1603793"/>
            <a:ext cx="1423109" cy="338137"/>
          </a:xfrm>
          <a:prstGeom prst="rect">
            <a:avLst/>
          </a:prstGeom>
          <a:noFill/>
          <a:ln w="9525">
            <a:noFill/>
            <a:miter lim="800000"/>
            <a:headEnd/>
            <a:tailEnd/>
          </a:ln>
        </p:spPr>
        <p:txBody>
          <a:bodyPr wrap="square">
            <a:spAutoFit/>
          </a:bodyPr>
          <a:lstStyle/>
          <a:p>
            <a:pPr>
              <a:spcBef>
                <a:spcPct val="0"/>
              </a:spcBef>
            </a:pPr>
            <a:r>
              <a:rPr lang="fi-FI" sz="1600" dirty="0">
                <a:latin typeface="+mj-lt"/>
              </a:rPr>
              <a:t>Gear Motor</a:t>
            </a:r>
          </a:p>
        </p:txBody>
      </p:sp>
      <p:cxnSp>
        <p:nvCxnSpPr>
          <p:cNvPr id="13317" name="Straight Connector 6"/>
          <p:cNvCxnSpPr>
            <a:cxnSpLocks noChangeShapeType="1"/>
          </p:cNvCxnSpPr>
          <p:nvPr/>
        </p:nvCxnSpPr>
        <p:spPr bwMode="auto">
          <a:xfrm flipV="1">
            <a:off x="6634757" y="1941930"/>
            <a:ext cx="431800" cy="1079500"/>
          </a:xfrm>
          <a:prstGeom prst="line">
            <a:avLst/>
          </a:prstGeom>
          <a:noFill/>
          <a:ln w="9525" algn="ctr">
            <a:solidFill>
              <a:schemeClr val="tx1"/>
            </a:solidFill>
            <a:round/>
            <a:headEnd/>
            <a:tailEnd/>
          </a:ln>
        </p:spPr>
      </p:cxnSp>
      <p:sp>
        <p:nvSpPr>
          <p:cNvPr id="13318" name="TextBox 7"/>
          <p:cNvSpPr txBox="1">
            <a:spLocks noChangeArrowheads="1"/>
          </p:cNvSpPr>
          <p:nvPr/>
        </p:nvSpPr>
        <p:spPr bwMode="auto">
          <a:xfrm>
            <a:off x="6080125" y="4406148"/>
            <a:ext cx="2447925" cy="339725"/>
          </a:xfrm>
          <a:prstGeom prst="rect">
            <a:avLst/>
          </a:prstGeom>
          <a:noFill/>
          <a:ln w="9525">
            <a:noFill/>
            <a:miter lim="800000"/>
            <a:headEnd/>
            <a:tailEnd/>
          </a:ln>
        </p:spPr>
        <p:txBody>
          <a:bodyPr>
            <a:spAutoFit/>
          </a:bodyPr>
          <a:lstStyle/>
          <a:p>
            <a:pPr>
              <a:spcBef>
                <a:spcPct val="0"/>
              </a:spcBef>
            </a:pPr>
            <a:r>
              <a:rPr lang="fi-FI" sz="1600" dirty="0">
                <a:latin typeface="+mj-lt"/>
              </a:rPr>
              <a:t>Coupling with guard</a:t>
            </a:r>
          </a:p>
        </p:txBody>
      </p:sp>
      <p:cxnSp>
        <p:nvCxnSpPr>
          <p:cNvPr id="13319" name="Straight Connector 9"/>
          <p:cNvCxnSpPr>
            <a:cxnSpLocks noChangeShapeType="1"/>
          </p:cNvCxnSpPr>
          <p:nvPr/>
        </p:nvCxnSpPr>
        <p:spPr bwMode="auto">
          <a:xfrm>
            <a:off x="5914032" y="3902911"/>
            <a:ext cx="720725" cy="503237"/>
          </a:xfrm>
          <a:prstGeom prst="line">
            <a:avLst/>
          </a:prstGeom>
          <a:noFill/>
          <a:ln w="9525" algn="ctr">
            <a:solidFill>
              <a:schemeClr val="tx1"/>
            </a:solidFill>
            <a:round/>
            <a:headEnd/>
            <a:tailEnd/>
          </a:ln>
        </p:spPr>
      </p:cxnSp>
      <p:sp>
        <p:nvSpPr>
          <p:cNvPr id="13320" name="TextBox 10"/>
          <p:cNvSpPr txBox="1">
            <a:spLocks noChangeArrowheads="1"/>
          </p:cNvSpPr>
          <p:nvPr/>
        </p:nvSpPr>
        <p:spPr bwMode="auto">
          <a:xfrm>
            <a:off x="4132292" y="2481680"/>
            <a:ext cx="2160588" cy="338137"/>
          </a:xfrm>
          <a:prstGeom prst="rect">
            <a:avLst/>
          </a:prstGeom>
          <a:noFill/>
          <a:ln w="9525">
            <a:noFill/>
            <a:miter lim="800000"/>
            <a:headEnd/>
            <a:tailEnd/>
          </a:ln>
        </p:spPr>
        <p:txBody>
          <a:bodyPr>
            <a:spAutoFit/>
          </a:bodyPr>
          <a:lstStyle/>
          <a:p>
            <a:pPr>
              <a:spcBef>
                <a:spcPct val="0"/>
              </a:spcBef>
            </a:pPr>
            <a:r>
              <a:rPr lang="fi-FI" sz="1600" dirty="0">
                <a:latin typeface="+mj-lt"/>
              </a:rPr>
              <a:t>Robust Bearing unit</a:t>
            </a:r>
          </a:p>
        </p:txBody>
      </p:sp>
      <p:sp>
        <p:nvSpPr>
          <p:cNvPr id="13321" name="TextBox 13"/>
          <p:cNvSpPr txBox="1">
            <a:spLocks noChangeArrowheads="1"/>
          </p:cNvSpPr>
          <p:nvPr/>
        </p:nvSpPr>
        <p:spPr bwMode="auto">
          <a:xfrm>
            <a:off x="2624138" y="4804987"/>
            <a:ext cx="4679950" cy="339725"/>
          </a:xfrm>
          <a:prstGeom prst="rect">
            <a:avLst/>
          </a:prstGeom>
          <a:noFill/>
          <a:ln w="9525">
            <a:noFill/>
            <a:miter lim="800000"/>
            <a:headEnd/>
            <a:tailEnd/>
          </a:ln>
        </p:spPr>
        <p:txBody>
          <a:bodyPr>
            <a:spAutoFit/>
          </a:bodyPr>
          <a:lstStyle/>
          <a:p>
            <a:pPr>
              <a:spcBef>
                <a:spcPct val="0"/>
              </a:spcBef>
            </a:pPr>
            <a:r>
              <a:rPr lang="fi-FI" sz="1600">
                <a:latin typeface="+mj-lt"/>
              </a:rPr>
              <a:t>Patented Shaft Seal Assembly</a:t>
            </a:r>
          </a:p>
        </p:txBody>
      </p:sp>
      <p:cxnSp>
        <p:nvCxnSpPr>
          <p:cNvPr id="13322" name="Straight Connector 17"/>
          <p:cNvCxnSpPr>
            <a:cxnSpLocks noChangeShapeType="1"/>
            <a:endCxn id="13321" idx="0"/>
          </p:cNvCxnSpPr>
          <p:nvPr/>
        </p:nvCxnSpPr>
        <p:spPr bwMode="auto">
          <a:xfrm>
            <a:off x="4495800" y="3725487"/>
            <a:ext cx="468313" cy="1079500"/>
          </a:xfrm>
          <a:prstGeom prst="line">
            <a:avLst/>
          </a:prstGeom>
          <a:noFill/>
          <a:ln w="9525" algn="ctr">
            <a:solidFill>
              <a:schemeClr val="tx1"/>
            </a:solidFill>
            <a:round/>
            <a:headEnd/>
            <a:tailEnd/>
          </a:ln>
        </p:spPr>
      </p:cxnSp>
      <p:cxnSp>
        <p:nvCxnSpPr>
          <p:cNvPr id="13323" name="Straight Connector 19"/>
          <p:cNvCxnSpPr>
            <a:cxnSpLocks noChangeShapeType="1"/>
          </p:cNvCxnSpPr>
          <p:nvPr/>
        </p:nvCxnSpPr>
        <p:spPr bwMode="auto">
          <a:xfrm rot="5400000">
            <a:off x="4748212" y="3077789"/>
            <a:ext cx="576263" cy="144462"/>
          </a:xfrm>
          <a:prstGeom prst="line">
            <a:avLst/>
          </a:prstGeom>
          <a:noFill/>
          <a:ln w="9525" algn="ctr">
            <a:solidFill>
              <a:schemeClr val="tx1"/>
            </a:solidFill>
            <a:round/>
            <a:headEnd/>
            <a:tailEnd/>
          </a:ln>
        </p:spPr>
      </p:cxnSp>
      <p:sp>
        <p:nvSpPr>
          <p:cNvPr id="13324" name="TextBox 20"/>
          <p:cNvSpPr txBox="1">
            <a:spLocks noChangeArrowheads="1"/>
          </p:cNvSpPr>
          <p:nvPr/>
        </p:nvSpPr>
        <p:spPr bwMode="auto">
          <a:xfrm>
            <a:off x="1616077" y="1725235"/>
            <a:ext cx="3743325" cy="339725"/>
          </a:xfrm>
          <a:prstGeom prst="rect">
            <a:avLst/>
          </a:prstGeom>
          <a:noFill/>
          <a:ln w="9525">
            <a:noFill/>
            <a:miter lim="800000"/>
            <a:headEnd/>
            <a:tailEnd/>
          </a:ln>
        </p:spPr>
        <p:txBody>
          <a:bodyPr>
            <a:spAutoFit/>
          </a:bodyPr>
          <a:lstStyle/>
          <a:p>
            <a:pPr>
              <a:spcBef>
                <a:spcPct val="0"/>
              </a:spcBef>
            </a:pPr>
            <a:r>
              <a:rPr lang="fi-FI" sz="1600" dirty="0">
                <a:latin typeface="+mj-lt"/>
              </a:rPr>
              <a:t>Stepless Adjustable Suction Pipe</a:t>
            </a:r>
          </a:p>
        </p:txBody>
      </p:sp>
      <p:sp>
        <p:nvSpPr>
          <p:cNvPr id="13325" name="TextBox 23"/>
          <p:cNvSpPr txBox="1">
            <a:spLocks noChangeArrowheads="1"/>
          </p:cNvSpPr>
          <p:nvPr/>
        </p:nvSpPr>
        <p:spPr bwMode="auto">
          <a:xfrm>
            <a:off x="356395" y="2069724"/>
            <a:ext cx="2519363" cy="581025"/>
          </a:xfrm>
          <a:prstGeom prst="rect">
            <a:avLst/>
          </a:prstGeom>
          <a:noFill/>
          <a:ln w="9525">
            <a:noFill/>
            <a:miter lim="800000"/>
            <a:headEnd/>
            <a:tailEnd/>
          </a:ln>
        </p:spPr>
        <p:txBody>
          <a:bodyPr>
            <a:spAutoFit/>
          </a:bodyPr>
          <a:lstStyle/>
          <a:p>
            <a:pPr>
              <a:spcBef>
                <a:spcPct val="0"/>
              </a:spcBef>
            </a:pPr>
            <a:r>
              <a:rPr lang="fi-FI" sz="1600" dirty="0">
                <a:latin typeface="+mj-lt"/>
              </a:rPr>
              <a:t>Rigid and Tight Spiral Stator</a:t>
            </a:r>
          </a:p>
        </p:txBody>
      </p:sp>
      <p:cxnSp>
        <p:nvCxnSpPr>
          <p:cNvPr id="13326" name="Straight Connector 25"/>
          <p:cNvCxnSpPr>
            <a:cxnSpLocks noChangeShapeType="1"/>
          </p:cNvCxnSpPr>
          <p:nvPr/>
        </p:nvCxnSpPr>
        <p:spPr bwMode="auto">
          <a:xfrm>
            <a:off x="1382318" y="2650749"/>
            <a:ext cx="467518" cy="1074740"/>
          </a:xfrm>
          <a:prstGeom prst="line">
            <a:avLst/>
          </a:prstGeom>
          <a:noFill/>
          <a:ln w="9525" algn="ctr">
            <a:solidFill>
              <a:schemeClr val="tx1"/>
            </a:solidFill>
            <a:round/>
            <a:headEnd/>
            <a:tailEnd/>
          </a:ln>
        </p:spPr>
      </p:cxnSp>
      <p:pic>
        <p:nvPicPr>
          <p:cNvPr id="13327" name="Picture 3"/>
          <p:cNvPicPr>
            <a:picLocks noChangeAspect="1" noChangeArrowheads="1"/>
          </p:cNvPicPr>
          <p:nvPr/>
        </p:nvPicPr>
        <p:blipFill>
          <a:blip r:embed="rId3"/>
          <a:srcRect/>
          <a:stretch>
            <a:fillRect/>
          </a:stretch>
        </p:blipFill>
        <p:spPr bwMode="auto">
          <a:xfrm>
            <a:off x="6302020" y="4906530"/>
            <a:ext cx="2226030" cy="1820025"/>
          </a:xfrm>
          <a:prstGeom prst="rect">
            <a:avLst/>
          </a:prstGeom>
          <a:noFill/>
          <a:ln w="9525">
            <a:noFill/>
            <a:miter lim="800000"/>
            <a:headEnd/>
            <a:tailEnd/>
          </a:ln>
        </p:spPr>
      </p:pic>
      <p:pic>
        <p:nvPicPr>
          <p:cNvPr id="13328" name="Picture 4"/>
          <p:cNvPicPr>
            <a:picLocks noChangeAspect="1" noChangeArrowheads="1"/>
          </p:cNvPicPr>
          <p:nvPr/>
        </p:nvPicPr>
        <p:blipFill>
          <a:blip r:embed="rId4"/>
          <a:srcRect/>
          <a:stretch>
            <a:fillRect/>
          </a:stretch>
        </p:blipFill>
        <p:spPr bwMode="auto">
          <a:xfrm>
            <a:off x="1327150" y="5381249"/>
            <a:ext cx="504825" cy="685800"/>
          </a:xfrm>
          <a:prstGeom prst="rect">
            <a:avLst/>
          </a:prstGeom>
          <a:noFill/>
          <a:ln w="9525">
            <a:noFill/>
            <a:miter lim="800000"/>
            <a:headEnd/>
            <a:tailEnd/>
          </a:ln>
        </p:spPr>
      </p:pic>
      <p:sp>
        <p:nvSpPr>
          <p:cNvPr id="13329" name="TextBox 29"/>
          <p:cNvSpPr txBox="1">
            <a:spLocks noChangeArrowheads="1"/>
          </p:cNvSpPr>
          <p:nvPr/>
        </p:nvSpPr>
        <p:spPr bwMode="auto">
          <a:xfrm>
            <a:off x="1974850" y="5525712"/>
            <a:ext cx="3025775" cy="646112"/>
          </a:xfrm>
          <a:prstGeom prst="rect">
            <a:avLst/>
          </a:prstGeom>
          <a:noFill/>
          <a:ln w="9525">
            <a:noFill/>
            <a:miter lim="800000"/>
            <a:headEnd/>
            <a:tailEnd/>
          </a:ln>
        </p:spPr>
        <p:txBody>
          <a:bodyPr>
            <a:spAutoFit/>
          </a:bodyPr>
          <a:lstStyle/>
          <a:p>
            <a:pPr>
              <a:spcBef>
                <a:spcPct val="0"/>
              </a:spcBef>
            </a:pPr>
            <a:r>
              <a:rPr lang="fi-FI" sz="1800">
                <a:latin typeface="+mj-lt"/>
              </a:rPr>
              <a:t>Base Plate with replaceable fixing bolts</a:t>
            </a:r>
          </a:p>
        </p:txBody>
      </p:sp>
      <p:cxnSp>
        <p:nvCxnSpPr>
          <p:cNvPr id="13330" name="Straight Connector 31"/>
          <p:cNvCxnSpPr>
            <a:cxnSpLocks noChangeShapeType="1"/>
          </p:cNvCxnSpPr>
          <p:nvPr/>
        </p:nvCxnSpPr>
        <p:spPr bwMode="auto">
          <a:xfrm>
            <a:off x="1616077" y="4745875"/>
            <a:ext cx="647698" cy="706812"/>
          </a:xfrm>
          <a:prstGeom prst="line">
            <a:avLst/>
          </a:prstGeom>
          <a:noFill/>
          <a:ln w="9525" algn="ctr">
            <a:solidFill>
              <a:schemeClr val="tx1"/>
            </a:solidFill>
            <a:round/>
            <a:headEnd/>
            <a:tailEnd/>
          </a:ln>
        </p:spPr>
      </p:cxnSp>
      <p:cxnSp>
        <p:nvCxnSpPr>
          <p:cNvPr id="13331" name="Straight Connector 33"/>
          <p:cNvCxnSpPr>
            <a:cxnSpLocks noChangeShapeType="1"/>
          </p:cNvCxnSpPr>
          <p:nvPr/>
        </p:nvCxnSpPr>
        <p:spPr bwMode="auto">
          <a:xfrm flipH="1">
            <a:off x="2896844" y="2064960"/>
            <a:ext cx="249996" cy="1509714"/>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43289" y="491441"/>
            <a:ext cx="8229600" cy="1143000"/>
          </a:xfrm>
        </p:spPr>
        <p:txBody>
          <a:bodyPr>
            <a:noAutofit/>
          </a:bodyPr>
          <a:lstStyle/>
          <a:p>
            <a:r>
              <a:rPr lang="fi-FI" sz="3600" dirty="0" smtClean="0">
                <a:solidFill>
                  <a:srgbClr val="E2001A"/>
                </a:solidFill>
              </a:rPr>
              <a:t>Patented Flowrox Double Action Mechanical Shaft Seal Assembly</a:t>
            </a:r>
          </a:p>
        </p:txBody>
      </p:sp>
      <p:pic>
        <p:nvPicPr>
          <p:cNvPr id="14339" name="Picture 2"/>
          <p:cNvPicPr>
            <a:picLocks noGrp="1" noChangeAspect="1" noChangeArrowheads="1"/>
          </p:cNvPicPr>
          <p:nvPr>
            <p:ph idx="1"/>
          </p:nvPr>
        </p:nvPicPr>
        <p:blipFill>
          <a:blip r:embed="rId2"/>
          <a:stretch>
            <a:fillRect/>
          </a:stretch>
        </p:blipFill>
        <p:spPr>
          <a:xfrm>
            <a:off x="5926137" y="2500313"/>
            <a:ext cx="2428875" cy="2647950"/>
          </a:xfrm>
          <a:noFill/>
        </p:spPr>
      </p:pic>
      <p:sp>
        <p:nvSpPr>
          <p:cNvPr id="14340" name="Rectangle 4"/>
          <p:cNvSpPr>
            <a:spLocks noChangeArrowheads="1"/>
          </p:cNvSpPr>
          <p:nvPr/>
        </p:nvSpPr>
        <p:spPr bwMode="auto">
          <a:xfrm>
            <a:off x="509986" y="1784569"/>
            <a:ext cx="4572000" cy="923330"/>
          </a:xfrm>
          <a:prstGeom prst="rect">
            <a:avLst/>
          </a:prstGeom>
          <a:noFill/>
          <a:ln w="9525">
            <a:noFill/>
            <a:miter lim="800000"/>
            <a:headEnd/>
            <a:tailEnd/>
          </a:ln>
        </p:spPr>
        <p:txBody>
          <a:bodyPr>
            <a:spAutoFit/>
          </a:bodyPr>
          <a:lstStyle/>
          <a:p>
            <a:pPr marL="363538" lvl="1" indent="-363538">
              <a:spcBef>
                <a:spcPct val="20000"/>
              </a:spcBef>
              <a:buFont typeface="Arial" pitchFamily="34" charset="0"/>
              <a:buChar char="•"/>
            </a:pPr>
            <a:r>
              <a:rPr lang="en-US" dirty="0">
                <a:latin typeface="+mj-lt"/>
              </a:rPr>
              <a:t>Revolutionary fast shaft seal replacement without dismantling the pump</a:t>
            </a:r>
          </a:p>
        </p:txBody>
      </p:sp>
      <p:pic>
        <p:nvPicPr>
          <p:cNvPr id="14341" name="Picture 7"/>
          <p:cNvPicPr>
            <a:picLocks noChangeAspect="1" noChangeArrowheads="1"/>
          </p:cNvPicPr>
          <p:nvPr/>
        </p:nvPicPr>
        <p:blipFill>
          <a:blip r:embed="rId3"/>
          <a:srcRect/>
          <a:stretch>
            <a:fillRect/>
          </a:stretch>
        </p:blipFill>
        <p:spPr bwMode="auto">
          <a:xfrm>
            <a:off x="539750" y="2721188"/>
            <a:ext cx="4705350"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27584" y="404664"/>
            <a:ext cx="6985000" cy="935038"/>
          </a:xfrm>
        </p:spPr>
        <p:txBody>
          <a:bodyPr>
            <a:normAutofit/>
          </a:bodyPr>
          <a:lstStyle/>
          <a:p>
            <a:r>
              <a:rPr lang="fi-FI" sz="3200" b="1" dirty="0" smtClean="0"/>
              <a:t>Flowrox is </a:t>
            </a:r>
            <a:endParaRPr lang="en-US" sz="3200" dirty="0" smtClean="0"/>
          </a:p>
        </p:txBody>
      </p:sp>
      <p:sp>
        <p:nvSpPr>
          <p:cNvPr id="11267" name="Rectangle 3"/>
          <p:cNvSpPr>
            <a:spLocks noGrp="1" noChangeArrowheads="1"/>
          </p:cNvSpPr>
          <p:nvPr>
            <p:ph type="body" idx="1"/>
          </p:nvPr>
        </p:nvSpPr>
        <p:spPr>
          <a:xfrm>
            <a:off x="827584" y="1196752"/>
            <a:ext cx="8064896" cy="5112568"/>
          </a:xfrm>
        </p:spPr>
        <p:txBody>
          <a:bodyPr>
            <a:noAutofit/>
          </a:bodyPr>
          <a:lstStyle/>
          <a:p>
            <a:pPr eaLnBrk="1" hangingPunct="1">
              <a:spcBef>
                <a:spcPts val="1800"/>
              </a:spcBef>
              <a:spcAft>
                <a:spcPts val="600"/>
              </a:spcAft>
              <a:buNone/>
              <a:defRPr/>
            </a:pPr>
            <a:r>
              <a:rPr lang="fi-FI" sz="2200" b="1" dirty="0" smtClean="0">
                <a:solidFill>
                  <a:srgbClr val="FF0000"/>
                </a:solidFill>
                <a:ea typeface="+mj-ea"/>
                <a:cs typeface="+mj-cs"/>
              </a:rPr>
              <a:t>Proven Performer</a:t>
            </a:r>
          </a:p>
          <a:p>
            <a:pPr marL="432000" lvl="2" indent="-252000" defTabSz="360000">
              <a:lnSpc>
                <a:spcPct val="90000"/>
              </a:lnSpc>
              <a:spcBef>
                <a:spcPts val="0"/>
              </a:spcBef>
              <a:spcAft>
                <a:spcPts val="600"/>
              </a:spcAft>
              <a:buClr>
                <a:srgbClr val="008BD0"/>
              </a:buClr>
              <a:buFont typeface="Arial" pitchFamily="34" charset="0"/>
              <a:buChar char="•"/>
              <a:defRPr/>
            </a:pPr>
            <a:r>
              <a:rPr lang="en-US" sz="2200" kern="1200" dirty="0" smtClean="0">
                <a:latin typeface="Trebuchet MS" pitchFamily="34" charset="0"/>
              </a:rPr>
              <a:t>30 years of experience</a:t>
            </a:r>
          </a:p>
          <a:p>
            <a:pPr marL="432000" lvl="2" indent="-252000" defTabSz="360000">
              <a:lnSpc>
                <a:spcPct val="90000"/>
              </a:lnSpc>
              <a:spcBef>
                <a:spcPts val="0"/>
              </a:spcBef>
              <a:spcAft>
                <a:spcPts val="600"/>
              </a:spcAft>
              <a:buClr>
                <a:srgbClr val="008BD0"/>
              </a:buClr>
              <a:buFont typeface="Arial" pitchFamily="34" charset="0"/>
              <a:buChar char="•"/>
              <a:defRPr/>
            </a:pPr>
            <a:r>
              <a:rPr lang="en-US" sz="2200" kern="1200" dirty="0" smtClean="0">
                <a:latin typeface="Trebuchet MS" pitchFamily="34" charset="0"/>
              </a:rPr>
              <a:t>70,000 installations worldwide</a:t>
            </a:r>
          </a:p>
          <a:p>
            <a:pPr marL="432000" lvl="2" indent="-252000" defTabSz="360000">
              <a:lnSpc>
                <a:spcPct val="90000"/>
              </a:lnSpc>
              <a:spcBef>
                <a:spcPts val="0"/>
              </a:spcBef>
              <a:spcAft>
                <a:spcPts val="600"/>
              </a:spcAft>
              <a:buClr>
                <a:srgbClr val="008BD0"/>
              </a:buClr>
              <a:buFont typeface="Arial" pitchFamily="34" charset="0"/>
              <a:buChar char="•"/>
              <a:defRPr/>
            </a:pPr>
            <a:r>
              <a:rPr lang="fi-FI" sz="2200" kern="1200" dirty="0" smtClean="0">
                <a:latin typeface="Trebuchet MS" pitchFamily="34" charset="0"/>
              </a:rPr>
              <a:t>55 countries with local service</a:t>
            </a:r>
            <a:endParaRPr lang="en-US" sz="2200" kern="1200" dirty="0" smtClean="0">
              <a:latin typeface="Trebuchet MS" pitchFamily="34" charset="0"/>
            </a:endParaRPr>
          </a:p>
          <a:p>
            <a:pPr>
              <a:spcBef>
                <a:spcPts val="1800"/>
              </a:spcBef>
              <a:spcAft>
                <a:spcPts val="600"/>
              </a:spcAft>
              <a:buNone/>
              <a:defRPr/>
            </a:pPr>
            <a:r>
              <a:rPr lang="fi-FI" sz="2200" b="1" dirty="0">
                <a:solidFill>
                  <a:srgbClr val="FF0000"/>
                </a:solidFill>
              </a:rPr>
              <a:t>Solution Provider</a:t>
            </a:r>
            <a:endParaRPr lang="fi-FI" sz="2200" b="1" dirty="0" smtClean="0">
              <a:solidFill>
                <a:srgbClr val="FF0000"/>
              </a:solidFill>
              <a:ea typeface="+mj-ea"/>
              <a:cs typeface="+mj-cs"/>
            </a:endParaRPr>
          </a:p>
          <a:p>
            <a:pPr marL="432000" lvl="2" indent="-252000" defTabSz="360000">
              <a:lnSpc>
                <a:spcPct val="90000"/>
              </a:lnSpc>
              <a:spcBef>
                <a:spcPts val="0"/>
              </a:spcBef>
              <a:spcAft>
                <a:spcPts val="600"/>
              </a:spcAft>
              <a:buClr>
                <a:srgbClr val="008BD0"/>
              </a:buClr>
              <a:buFont typeface="Arial" pitchFamily="34" charset="0"/>
              <a:buChar char="•"/>
              <a:defRPr/>
            </a:pPr>
            <a:r>
              <a:rPr lang="fi-FI" sz="2200" kern="1200" dirty="0" smtClean="0">
                <a:latin typeface="Trebuchet MS" pitchFamily="34" charset="0"/>
              </a:rPr>
              <a:t>For demanding duties </a:t>
            </a:r>
            <a:endParaRPr lang="en-US" sz="2200" kern="1200" dirty="0" smtClean="0">
              <a:latin typeface="Trebuchet MS" pitchFamily="34" charset="0"/>
            </a:endParaRPr>
          </a:p>
          <a:p>
            <a:pPr marL="432000" lvl="2" indent="-252000" defTabSz="360000">
              <a:lnSpc>
                <a:spcPct val="90000"/>
              </a:lnSpc>
              <a:spcBef>
                <a:spcPts val="0"/>
              </a:spcBef>
              <a:spcAft>
                <a:spcPts val="600"/>
              </a:spcAft>
              <a:buClr>
                <a:srgbClr val="008BD0"/>
              </a:buClr>
              <a:buFont typeface="Arial" pitchFamily="34" charset="0"/>
              <a:buChar char="•"/>
              <a:defRPr/>
            </a:pPr>
            <a:r>
              <a:rPr lang="fi-FI" sz="2200" kern="1200" dirty="0" smtClean="0">
                <a:latin typeface="Trebuchet MS" pitchFamily="34" charset="0"/>
              </a:rPr>
              <a:t>For a variety of industries </a:t>
            </a:r>
            <a:endParaRPr lang="en-US" sz="2200" kern="1200" dirty="0" smtClean="0">
              <a:latin typeface="Trebuchet MS" pitchFamily="34" charset="0"/>
            </a:endParaRPr>
          </a:p>
          <a:p>
            <a:pPr marL="432000" lvl="2" indent="-252000" defTabSz="360000">
              <a:lnSpc>
                <a:spcPct val="90000"/>
              </a:lnSpc>
              <a:spcBef>
                <a:spcPts val="0"/>
              </a:spcBef>
              <a:spcAft>
                <a:spcPts val="600"/>
              </a:spcAft>
              <a:buClr>
                <a:srgbClr val="008BD0"/>
              </a:buClr>
              <a:buFont typeface="Arial" pitchFamily="34" charset="0"/>
              <a:buChar char="•"/>
              <a:defRPr/>
            </a:pPr>
            <a:r>
              <a:rPr lang="en-US" sz="2200" kern="1200" dirty="0" smtClean="0">
                <a:latin typeface="Trebuchet MS" pitchFamily="34" charset="0"/>
              </a:rPr>
              <a:t>For right selection and sizing</a:t>
            </a:r>
          </a:p>
          <a:p>
            <a:pPr>
              <a:spcBef>
                <a:spcPts val="1800"/>
              </a:spcBef>
              <a:spcAft>
                <a:spcPts val="600"/>
              </a:spcAft>
              <a:buNone/>
              <a:defRPr/>
            </a:pPr>
            <a:r>
              <a:rPr lang="fi-FI" sz="2200" b="1" dirty="0">
                <a:solidFill>
                  <a:srgbClr val="FF0000"/>
                </a:solidFill>
              </a:rPr>
              <a:t>Reliable Partner</a:t>
            </a:r>
          </a:p>
          <a:p>
            <a:pPr marL="432000" lvl="2" indent="-252000" defTabSz="360000">
              <a:lnSpc>
                <a:spcPct val="90000"/>
              </a:lnSpc>
              <a:spcBef>
                <a:spcPts val="0"/>
              </a:spcBef>
              <a:spcAft>
                <a:spcPts val="600"/>
              </a:spcAft>
              <a:buClr>
                <a:srgbClr val="008BD0"/>
              </a:buClr>
              <a:buFont typeface="Arial" pitchFamily="34" charset="0"/>
              <a:buChar char="•"/>
              <a:defRPr/>
            </a:pPr>
            <a:r>
              <a:rPr lang="en-US" sz="2200" kern="1200" dirty="0" smtClean="0">
                <a:latin typeface="Trebuchet MS" pitchFamily="34" charset="0"/>
              </a:rPr>
              <a:t>With comprehensive product portfolio  </a:t>
            </a:r>
          </a:p>
          <a:p>
            <a:pPr marL="432000" lvl="2" indent="-252000" defTabSz="360000">
              <a:lnSpc>
                <a:spcPct val="90000"/>
              </a:lnSpc>
              <a:spcBef>
                <a:spcPts val="0"/>
              </a:spcBef>
              <a:spcAft>
                <a:spcPts val="600"/>
              </a:spcAft>
              <a:buClr>
                <a:srgbClr val="008BD0"/>
              </a:buClr>
              <a:buFont typeface="Arial" pitchFamily="34" charset="0"/>
              <a:buChar char="•"/>
              <a:defRPr/>
            </a:pPr>
            <a:r>
              <a:rPr lang="fi-FI" sz="2200" kern="1200" dirty="0" smtClean="0">
                <a:latin typeface="Trebuchet MS" pitchFamily="34" charset="0"/>
              </a:rPr>
              <a:t>With </a:t>
            </a:r>
            <a:r>
              <a:rPr lang="en-US" sz="2200" kern="1200" dirty="0" smtClean="0">
                <a:latin typeface="Trebuchet MS" pitchFamily="34" charset="0"/>
              </a:rPr>
              <a:t>certified ISO 9001 process</a:t>
            </a:r>
          </a:p>
          <a:p>
            <a:pPr marL="432000" lvl="2" indent="-252000" defTabSz="360000">
              <a:lnSpc>
                <a:spcPct val="90000"/>
              </a:lnSpc>
              <a:spcBef>
                <a:spcPts val="0"/>
              </a:spcBef>
              <a:spcAft>
                <a:spcPts val="600"/>
              </a:spcAft>
              <a:buClr>
                <a:srgbClr val="008BD0"/>
              </a:buClr>
              <a:buFont typeface="Arial" pitchFamily="34" charset="0"/>
              <a:buChar char="•"/>
              <a:defRPr/>
            </a:pPr>
            <a:r>
              <a:rPr lang="fi-FI" sz="2200" kern="1200" dirty="0" smtClean="0">
                <a:latin typeface="Trebuchet MS" pitchFamily="34" charset="0"/>
              </a:rPr>
              <a:t>With  </a:t>
            </a:r>
            <a:r>
              <a:rPr lang="en-US" sz="2200" kern="1200" dirty="0" smtClean="0">
                <a:latin typeface="Trebuchet MS" pitchFamily="34" charset="0"/>
              </a:rPr>
              <a:t>reliable on-time deliveries</a:t>
            </a:r>
          </a:p>
          <a:p>
            <a:pPr lvl="1">
              <a:buFont typeface="Arial" pitchFamily="34" charset="0"/>
              <a:buChar char="•"/>
              <a:defRPr/>
            </a:pPr>
            <a:endParaRPr lang="en-US" sz="2200" dirty="0" smtClean="0">
              <a:latin typeface="Trebuchet MS" pitchFamily="34" charset="0"/>
            </a:endParaRPr>
          </a:p>
          <a:p>
            <a:pPr>
              <a:buFont typeface="Arial" pitchFamily="34" charset="0"/>
              <a:buChar char="•"/>
              <a:defRPr/>
            </a:pPr>
            <a:endParaRPr lang="en-US" sz="2200" dirty="0" smtClean="0"/>
          </a:p>
        </p:txBody>
      </p:sp>
      <p:pic>
        <p:nvPicPr>
          <p:cNvPr id="6" name="Picture 5" descr="kuva1.jpg"/>
          <p:cNvPicPr>
            <a:picLocks noChangeAspect="1"/>
          </p:cNvPicPr>
          <p:nvPr/>
        </p:nvPicPr>
        <p:blipFill>
          <a:blip r:embed="rId2" cstate="print"/>
          <a:stretch>
            <a:fillRect/>
          </a:stretch>
        </p:blipFill>
        <p:spPr>
          <a:xfrm>
            <a:off x="5319455" y="1080842"/>
            <a:ext cx="3621578" cy="1944216"/>
          </a:xfrm>
          <a:prstGeom prst="rect">
            <a:avLst/>
          </a:prstGeom>
          <a:ln w="19050" cap="sq">
            <a:solidFill>
              <a:schemeClr val="bg1"/>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3" cstate="print"/>
          <a:srcRect/>
          <a:stretch>
            <a:fillRect/>
          </a:stretch>
        </p:blipFill>
        <p:spPr bwMode="auto">
          <a:xfrm>
            <a:off x="6696460" y="3325366"/>
            <a:ext cx="2232248" cy="2232248"/>
          </a:xfrm>
          <a:prstGeom prst="rect">
            <a:avLst/>
          </a:prstGeom>
          <a:noFill/>
          <a:ln w="9525">
            <a:noFill/>
            <a:miter lim="800000"/>
            <a:headEnd/>
            <a:tailEnd/>
          </a:ln>
        </p:spPr>
      </p:pic>
    </p:spTree>
    <p:extLst>
      <p:ext uri="{BB962C8B-B14F-4D97-AF65-F5344CB8AC3E}">
        <p14:creationId xmlns:p14="http://schemas.microsoft.com/office/powerpoint/2010/main" val="2782033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85812" y="443865"/>
            <a:ext cx="5000625" cy="707886"/>
          </a:xfrm>
          <a:prstGeom prst="rect">
            <a:avLst/>
          </a:prstGeom>
          <a:noFill/>
        </p:spPr>
        <p:txBody>
          <a:bodyPr>
            <a:spAutoFit/>
          </a:bodyPr>
          <a:lstStyle/>
          <a:p>
            <a:pPr>
              <a:spcBef>
                <a:spcPct val="0"/>
              </a:spcBef>
              <a:defRPr/>
            </a:pPr>
            <a:r>
              <a:rPr lang="fi-FI" sz="4000" dirty="0" smtClean="0">
                <a:solidFill>
                  <a:srgbClr val="E2001A"/>
                </a:solidFill>
                <a:latin typeface="+mj-lt"/>
              </a:rPr>
              <a:t>Rotors and Stators</a:t>
            </a:r>
            <a:endParaRPr lang="fi-FI" sz="4000" dirty="0">
              <a:solidFill>
                <a:srgbClr val="E2001A"/>
              </a:solidFill>
              <a:latin typeface="+mj-lt"/>
            </a:endParaRPr>
          </a:p>
        </p:txBody>
      </p:sp>
      <p:pic>
        <p:nvPicPr>
          <p:cNvPr id="22532" name="Picture 13"/>
          <p:cNvPicPr>
            <a:picLocks noChangeAspect="1" noChangeArrowheads="1"/>
          </p:cNvPicPr>
          <p:nvPr/>
        </p:nvPicPr>
        <p:blipFill>
          <a:blip r:embed="rId2"/>
          <a:srcRect/>
          <a:stretch>
            <a:fillRect/>
          </a:stretch>
        </p:blipFill>
        <p:spPr bwMode="auto">
          <a:xfrm>
            <a:off x="357188" y="3709213"/>
            <a:ext cx="6948487" cy="2184400"/>
          </a:xfrm>
          <a:prstGeom prst="rect">
            <a:avLst/>
          </a:prstGeom>
          <a:noFill/>
          <a:ln w="9525">
            <a:noFill/>
            <a:miter lim="800000"/>
            <a:headEnd/>
            <a:tailEnd/>
          </a:ln>
        </p:spPr>
      </p:pic>
      <p:pic>
        <p:nvPicPr>
          <p:cNvPr id="22533" name="Picture 14"/>
          <p:cNvPicPr>
            <a:picLocks noChangeAspect="1" noChangeArrowheads="1"/>
          </p:cNvPicPr>
          <p:nvPr/>
        </p:nvPicPr>
        <p:blipFill>
          <a:blip r:embed="rId3"/>
          <a:srcRect/>
          <a:stretch>
            <a:fillRect/>
          </a:stretch>
        </p:blipFill>
        <p:spPr bwMode="auto">
          <a:xfrm>
            <a:off x="285750" y="1151751"/>
            <a:ext cx="7215188" cy="2173287"/>
          </a:xfrm>
          <a:prstGeom prst="rect">
            <a:avLst/>
          </a:prstGeom>
          <a:noFill/>
          <a:ln w="9525">
            <a:noFill/>
            <a:miter lim="800000"/>
            <a:headEnd/>
            <a:tailEnd/>
          </a:ln>
        </p:spPr>
      </p:pic>
      <p:sp>
        <p:nvSpPr>
          <p:cNvPr id="22534" name="TextBox 14"/>
          <p:cNvSpPr txBox="1">
            <a:spLocks noChangeArrowheads="1"/>
          </p:cNvSpPr>
          <p:nvPr/>
        </p:nvSpPr>
        <p:spPr bwMode="auto">
          <a:xfrm>
            <a:off x="285750" y="3352026"/>
            <a:ext cx="2857500" cy="366712"/>
          </a:xfrm>
          <a:prstGeom prst="rect">
            <a:avLst/>
          </a:prstGeom>
          <a:noFill/>
          <a:ln w="9525">
            <a:noFill/>
            <a:miter lim="800000"/>
            <a:headEnd/>
            <a:tailEnd/>
          </a:ln>
        </p:spPr>
        <p:txBody>
          <a:bodyPr>
            <a:spAutoFit/>
          </a:bodyPr>
          <a:lstStyle/>
          <a:p>
            <a:pPr>
              <a:spcBef>
                <a:spcPct val="0"/>
              </a:spcBef>
            </a:pPr>
            <a:r>
              <a:rPr lang="en-US" sz="1800">
                <a:latin typeface="+mj-lt"/>
              </a:rPr>
              <a:t>1-lobe rotor</a:t>
            </a:r>
          </a:p>
        </p:txBody>
      </p:sp>
      <p:sp>
        <p:nvSpPr>
          <p:cNvPr id="22535" name="TextBox 15"/>
          <p:cNvSpPr txBox="1">
            <a:spLocks noChangeArrowheads="1"/>
          </p:cNvSpPr>
          <p:nvPr/>
        </p:nvSpPr>
        <p:spPr bwMode="auto">
          <a:xfrm>
            <a:off x="3857625" y="3352026"/>
            <a:ext cx="3286125" cy="366712"/>
          </a:xfrm>
          <a:prstGeom prst="rect">
            <a:avLst/>
          </a:prstGeom>
          <a:noFill/>
          <a:ln w="9525">
            <a:noFill/>
            <a:miter lim="800000"/>
            <a:headEnd/>
            <a:tailEnd/>
          </a:ln>
        </p:spPr>
        <p:txBody>
          <a:bodyPr>
            <a:spAutoFit/>
          </a:bodyPr>
          <a:lstStyle/>
          <a:p>
            <a:pPr>
              <a:spcBef>
                <a:spcPct val="0"/>
              </a:spcBef>
            </a:pPr>
            <a:r>
              <a:rPr lang="en-US" sz="1800">
                <a:latin typeface="+mj-lt"/>
              </a:rPr>
              <a:t>Conventional stator</a:t>
            </a:r>
          </a:p>
        </p:txBody>
      </p:sp>
      <p:sp>
        <p:nvSpPr>
          <p:cNvPr id="22536" name="TextBox 16"/>
          <p:cNvSpPr txBox="1">
            <a:spLocks noChangeArrowheads="1"/>
          </p:cNvSpPr>
          <p:nvPr/>
        </p:nvSpPr>
        <p:spPr bwMode="auto">
          <a:xfrm>
            <a:off x="428625" y="5852338"/>
            <a:ext cx="2857500" cy="366713"/>
          </a:xfrm>
          <a:prstGeom prst="rect">
            <a:avLst/>
          </a:prstGeom>
          <a:noFill/>
          <a:ln w="9525">
            <a:noFill/>
            <a:miter lim="800000"/>
            <a:headEnd/>
            <a:tailEnd/>
          </a:ln>
        </p:spPr>
        <p:txBody>
          <a:bodyPr>
            <a:spAutoFit/>
          </a:bodyPr>
          <a:lstStyle/>
          <a:p>
            <a:pPr>
              <a:spcBef>
                <a:spcPct val="0"/>
              </a:spcBef>
            </a:pPr>
            <a:r>
              <a:rPr lang="en-US" sz="1800">
                <a:latin typeface="+mj-lt"/>
              </a:rPr>
              <a:t>2-lobe rotor</a:t>
            </a:r>
          </a:p>
        </p:txBody>
      </p:sp>
      <p:sp>
        <p:nvSpPr>
          <p:cNvPr id="22537" name="TextBox 17"/>
          <p:cNvSpPr txBox="1">
            <a:spLocks noChangeArrowheads="1"/>
          </p:cNvSpPr>
          <p:nvPr/>
        </p:nvSpPr>
        <p:spPr bwMode="auto">
          <a:xfrm>
            <a:off x="3714750" y="5923776"/>
            <a:ext cx="3714750" cy="366712"/>
          </a:xfrm>
          <a:prstGeom prst="rect">
            <a:avLst/>
          </a:prstGeom>
          <a:noFill/>
          <a:ln w="9525">
            <a:noFill/>
            <a:miter lim="800000"/>
            <a:headEnd/>
            <a:tailEnd/>
          </a:ln>
        </p:spPr>
        <p:txBody>
          <a:bodyPr>
            <a:spAutoFit/>
          </a:bodyPr>
          <a:lstStyle/>
          <a:p>
            <a:pPr>
              <a:spcBef>
                <a:spcPct val="0"/>
              </a:spcBef>
            </a:pPr>
            <a:r>
              <a:rPr lang="en-US" dirty="0" err="1" smtClean="0">
                <a:latin typeface="+mj-lt"/>
              </a:rPr>
              <a:t>Flow</a:t>
            </a:r>
            <a:r>
              <a:rPr lang="en-US" sz="1800" dirty="0" err="1" smtClean="0">
                <a:latin typeface="+mj-lt"/>
              </a:rPr>
              <a:t>rox</a:t>
            </a:r>
            <a:r>
              <a:rPr lang="en-US" sz="1800" dirty="0" smtClean="0">
                <a:latin typeface="+mj-lt"/>
              </a:rPr>
              <a:t> Spiral </a:t>
            </a:r>
            <a:r>
              <a:rPr lang="en-US" sz="1800" dirty="0">
                <a:latin typeface="+mj-lt"/>
              </a:rPr>
              <a:t>Stator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p:txBody>
          <a:bodyPr>
            <a:noAutofit/>
          </a:bodyPr>
          <a:lstStyle/>
          <a:p>
            <a:r>
              <a:rPr lang="fi-FI" sz="4000" dirty="0" smtClean="0">
                <a:solidFill>
                  <a:srgbClr val="E2001A"/>
                </a:solidFill>
              </a:rPr>
              <a:t>Elliptic Rotor vs Round  Rotor </a:t>
            </a:r>
            <a:br>
              <a:rPr lang="fi-FI" sz="4000" dirty="0" smtClean="0">
                <a:solidFill>
                  <a:srgbClr val="E2001A"/>
                </a:solidFill>
              </a:rPr>
            </a:br>
            <a:r>
              <a:rPr lang="fi-FI" sz="4000" dirty="0" smtClean="0">
                <a:solidFill>
                  <a:srgbClr val="E2001A"/>
                </a:solidFill>
              </a:rPr>
              <a:t>(2-lobe vs 1-lobe)</a:t>
            </a:r>
            <a:endParaRPr lang="en-US" sz="4000" dirty="0" smtClean="0">
              <a:solidFill>
                <a:srgbClr val="E2001A"/>
              </a:solidFill>
            </a:endParaRPr>
          </a:p>
        </p:txBody>
      </p:sp>
      <p:pic>
        <p:nvPicPr>
          <p:cNvPr id="5" name="Content Placeholder 4"/>
          <p:cNvPicPr>
            <a:picLocks noGrp="1" noChangeAspect="1" noChangeArrowheads="1"/>
          </p:cNvPicPr>
          <p:nvPr>
            <p:ph idx="4294967295"/>
          </p:nvPr>
        </p:nvPicPr>
        <p:blipFill>
          <a:blip r:embed="rId2"/>
          <a:srcRect l="10078" t="25427" r="8749" b="30033"/>
          <a:stretch>
            <a:fillRect/>
          </a:stretch>
        </p:blipFill>
        <p:spPr>
          <a:xfrm>
            <a:off x="652780" y="2194560"/>
            <a:ext cx="6985000" cy="3535680"/>
          </a:xfrm>
          <a:noFill/>
        </p:spPr>
      </p:pic>
      <p:sp>
        <p:nvSpPr>
          <p:cNvPr id="4" name="Straight Connector 3"/>
          <p:cNvSpPr/>
          <p:nvPr/>
        </p:nvSpPr>
        <p:spPr>
          <a:xfrm flipH="1">
            <a:off x="1280160" y="4693920"/>
            <a:ext cx="2865120" cy="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i-FI"/>
          </a:p>
        </p:txBody>
      </p:sp>
      <p:cxnSp>
        <p:nvCxnSpPr>
          <p:cNvPr id="6" name="Straight Connector 5"/>
          <p:cNvCxnSpPr/>
          <p:nvPr/>
        </p:nvCxnSpPr>
        <p:spPr>
          <a:xfrm flipV="1">
            <a:off x="4145280" y="4693920"/>
            <a:ext cx="0" cy="671586"/>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2034540" y="4693920"/>
            <a:ext cx="0" cy="671586"/>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8069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4665" y="491318"/>
            <a:ext cx="8229600" cy="1143000"/>
          </a:xfrm>
        </p:spPr>
        <p:txBody>
          <a:bodyPr>
            <a:normAutofit fontScale="90000"/>
          </a:bodyPr>
          <a:lstStyle/>
          <a:p>
            <a:r>
              <a:rPr lang="fi-FI" dirty="0" smtClean="0">
                <a:solidFill>
                  <a:srgbClr val="E2001A"/>
                </a:solidFill>
              </a:rPr>
              <a:t>Spiral Stator and 2-Lobe Rotor</a:t>
            </a:r>
          </a:p>
        </p:txBody>
      </p:sp>
      <p:pic>
        <p:nvPicPr>
          <p:cNvPr id="24580" name="Picture 2"/>
          <p:cNvPicPr>
            <a:picLocks noChangeAspect="1" noChangeArrowheads="1"/>
          </p:cNvPicPr>
          <p:nvPr/>
        </p:nvPicPr>
        <p:blipFill>
          <a:blip r:embed="rId2"/>
          <a:srcRect/>
          <a:stretch>
            <a:fillRect/>
          </a:stretch>
        </p:blipFill>
        <p:spPr bwMode="auto">
          <a:xfrm>
            <a:off x="539750" y="4124893"/>
            <a:ext cx="3527425" cy="2482850"/>
          </a:xfrm>
          <a:prstGeom prst="rect">
            <a:avLst/>
          </a:prstGeom>
          <a:noFill/>
          <a:ln w="9525">
            <a:noFill/>
            <a:miter lim="800000"/>
            <a:headEnd/>
            <a:tailEnd/>
          </a:ln>
        </p:spPr>
      </p:pic>
      <p:sp>
        <p:nvSpPr>
          <p:cNvPr id="24581" name="TextBox 5"/>
          <p:cNvSpPr txBox="1">
            <a:spLocks noChangeArrowheads="1"/>
          </p:cNvSpPr>
          <p:nvPr/>
        </p:nvSpPr>
        <p:spPr bwMode="auto">
          <a:xfrm>
            <a:off x="468314" y="1614398"/>
            <a:ext cx="4236878" cy="2308324"/>
          </a:xfrm>
          <a:prstGeom prst="rect">
            <a:avLst/>
          </a:prstGeom>
          <a:noFill/>
          <a:ln w="9525">
            <a:noFill/>
            <a:miter lim="800000"/>
            <a:headEnd/>
            <a:tailEnd/>
          </a:ln>
        </p:spPr>
        <p:txBody>
          <a:bodyPr wrap="square">
            <a:spAutoFit/>
          </a:bodyPr>
          <a:lstStyle/>
          <a:p>
            <a:pPr marL="363538" indent="-363538">
              <a:spcBef>
                <a:spcPct val="0"/>
              </a:spcBef>
              <a:buFont typeface="Arial" charset="0"/>
              <a:buChar char="•"/>
            </a:pPr>
            <a:r>
              <a:rPr lang="fi-FI" sz="1800" dirty="0">
                <a:latin typeface="+mj-lt"/>
              </a:rPr>
              <a:t>Rigid and tighter pumping </a:t>
            </a:r>
            <a:r>
              <a:rPr lang="fi-FI" sz="1800" dirty="0" smtClean="0">
                <a:latin typeface="+mj-lt"/>
              </a:rPr>
              <a:t>unit</a:t>
            </a:r>
          </a:p>
          <a:p>
            <a:pPr marL="363538" indent="-363538">
              <a:spcBef>
                <a:spcPct val="0"/>
              </a:spcBef>
              <a:buFont typeface="Arial" charset="0"/>
              <a:buChar char="•"/>
            </a:pPr>
            <a:endParaRPr lang="fi-FI" sz="1200" dirty="0">
              <a:latin typeface="+mj-lt"/>
            </a:endParaRPr>
          </a:p>
          <a:p>
            <a:pPr marL="363538" indent="-363538">
              <a:spcBef>
                <a:spcPct val="0"/>
              </a:spcBef>
              <a:buFont typeface="Arial" charset="0"/>
              <a:buChar char="•"/>
            </a:pPr>
            <a:r>
              <a:rPr lang="fi-FI" sz="1800" dirty="0">
                <a:latin typeface="+mj-lt"/>
              </a:rPr>
              <a:t>Smaller interference between rotor and stator</a:t>
            </a:r>
          </a:p>
          <a:p>
            <a:pPr marL="363538" indent="-363538">
              <a:spcBef>
                <a:spcPct val="0"/>
              </a:spcBef>
              <a:buFont typeface="Arial" charset="0"/>
              <a:buChar char="•"/>
            </a:pPr>
            <a:endParaRPr lang="fi-FI" sz="1200" dirty="0">
              <a:latin typeface="+mj-lt"/>
            </a:endParaRPr>
          </a:p>
          <a:p>
            <a:pPr marL="363538" indent="-363538">
              <a:spcBef>
                <a:spcPct val="0"/>
              </a:spcBef>
              <a:buFont typeface="Arial" charset="0"/>
              <a:buChar char="•"/>
            </a:pPr>
            <a:r>
              <a:rPr lang="fi-FI" sz="1800" dirty="0">
                <a:latin typeface="+mj-lt"/>
              </a:rPr>
              <a:t>Lower starting torque</a:t>
            </a:r>
          </a:p>
          <a:p>
            <a:pPr marL="363538" indent="-363538">
              <a:spcBef>
                <a:spcPct val="0"/>
              </a:spcBef>
              <a:buFont typeface="Arial" charset="0"/>
              <a:buChar char="•"/>
            </a:pPr>
            <a:endParaRPr lang="fi-FI" sz="1200" dirty="0">
              <a:latin typeface="+mj-lt"/>
            </a:endParaRPr>
          </a:p>
          <a:p>
            <a:pPr marL="363538" indent="-363538">
              <a:spcBef>
                <a:spcPct val="0"/>
              </a:spcBef>
              <a:buFont typeface="Arial" charset="0"/>
              <a:buChar char="•"/>
            </a:pPr>
            <a:r>
              <a:rPr lang="fi-FI" sz="1800" dirty="0">
                <a:latin typeface="+mj-lt"/>
              </a:rPr>
              <a:t>Significantly higher pumping efficiency</a:t>
            </a:r>
          </a:p>
        </p:txBody>
      </p:sp>
      <p:pic>
        <p:nvPicPr>
          <p:cNvPr id="7" name="Picture 8"/>
          <p:cNvPicPr>
            <a:picLocks noGrp="1" noChangeAspect="1" noChangeArrowheads="1"/>
          </p:cNvPicPr>
          <p:nvPr>
            <p:ph idx="1"/>
          </p:nvPr>
        </p:nvPicPr>
        <p:blipFill>
          <a:blip r:embed="rId3"/>
          <a:srcRect l="27477" t="33765" r="31665" b="37830"/>
          <a:stretch>
            <a:fillRect/>
          </a:stretch>
        </p:blipFill>
        <p:spPr>
          <a:xfrm>
            <a:off x="4705191" y="2729552"/>
            <a:ext cx="4343416" cy="2415654"/>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txBox="1">
            <a:spLocks noGrp="1"/>
          </p:cNvSpPr>
          <p:nvPr/>
        </p:nvSpPr>
        <p:spPr bwMode="auto">
          <a:xfrm>
            <a:off x="685800" y="6569075"/>
            <a:ext cx="1905000" cy="304800"/>
          </a:xfrm>
          <a:prstGeom prst="rect">
            <a:avLst/>
          </a:prstGeom>
          <a:noFill/>
          <a:ln>
            <a:miter lim="800000"/>
            <a:headEnd/>
            <a:tailEnd/>
          </a:ln>
        </p:spPr>
        <p:txBody>
          <a:bodyPr/>
          <a:lstStyle/>
          <a:p>
            <a:pPr>
              <a:spcBef>
                <a:spcPct val="0"/>
              </a:spcBef>
              <a:defRPr/>
            </a:pPr>
            <a:r>
              <a:rPr lang="en-GB" dirty="0">
                <a:solidFill>
                  <a:schemeClr val="bg1"/>
                </a:solidFill>
                <a:latin typeface="+mn-lt"/>
              </a:rPr>
              <a:t>15.4.2010</a:t>
            </a:r>
          </a:p>
        </p:txBody>
      </p:sp>
      <p:sp>
        <p:nvSpPr>
          <p:cNvPr id="7" name="Footer Placeholder 5"/>
          <p:cNvSpPr txBox="1">
            <a:spLocks noGrp="1"/>
          </p:cNvSpPr>
          <p:nvPr/>
        </p:nvSpPr>
        <p:spPr bwMode="auto">
          <a:xfrm>
            <a:off x="2743200" y="6569075"/>
            <a:ext cx="3733800" cy="304800"/>
          </a:xfrm>
          <a:prstGeom prst="rect">
            <a:avLst/>
          </a:prstGeom>
          <a:noFill/>
          <a:ln>
            <a:miter lim="800000"/>
            <a:headEnd/>
            <a:tailEnd/>
          </a:ln>
        </p:spPr>
        <p:txBody>
          <a:bodyPr/>
          <a:lstStyle/>
          <a:p>
            <a:pPr algn="ctr">
              <a:spcBef>
                <a:spcPct val="0"/>
              </a:spcBef>
              <a:defRPr/>
            </a:pPr>
            <a:endParaRPr lang="en-GB" dirty="0">
              <a:solidFill>
                <a:schemeClr val="bg1"/>
              </a:solidFill>
              <a:latin typeface="+mn-lt"/>
            </a:endParaRPr>
          </a:p>
        </p:txBody>
      </p:sp>
      <p:sp>
        <p:nvSpPr>
          <p:cNvPr id="1030" name="Rectangle 2"/>
          <p:cNvSpPr>
            <a:spLocks noGrp="1" noChangeArrowheads="1"/>
          </p:cNvSpPr>
          <p:nvPr>
            <p:ph type="title"/>
          </p:nvPr>
        </p:nvSpPr>
        <p:spPr>
          <a:xfrm>
            <a:off x="620713" y="409575"/>
            <a:ext cx="8229600" cy="1143000"/>
          </a:xfrm>
        </p:spPr>
        <p:txBody>
          <a:bodyPr>
            <a:normAutofit/>
          </a:bodyPr>
          <a:lstStyle/>
          <a:p>
            <a:pPr eaLnBrk="1" hangingPunct="1"/>
            <a:r>
              <a:rPr lang="fi-FI" sz="4300" dirty="0" smtClean="0">
                <a:solidFill>
                  <a:srgbClr val="E2001A"/>
                </a:solidFill>
              </a:rPr>
              <a:t>Hydraulic Performance</a:t>
            </a:r>
            <a:endParaRPr lang="en-US" sz="4300" dirty="0" smtClean="0">
              <a:solidFill>
                <a:srgbClr val="E2001A"/>
              </a:solidFill>
            </a:endParaRPr>
          </a:p>
        </p:txBody>
      </p:sp>
      <p:graphicFrame>
        <p:nvGraphicFramePr>
          <p:cNvPr id="1026" name="Object 6"/>
          <p:cNvGraphicFramePr>
            <a:graphicFrameLocks noGrp="1" noChangeAspect="1"/>
          </p:cNvGraphicFramePr>
          <p:nvPr>
            <p:ph idx="1"/>
          </p:nvPr>
        </p:nvGraphicFramePr>
        <p:xfrm>
          <a:off x="252413" y="1510403"/>
          <a:ext cx="4403726" cy="3030346"/>
        </p:xfrm>
        <a:graphic>
          <a:graphicData uri="http://schemas.openxmlformats.org/presentationml/2006/ole">
            <mc:AlternateContent xmlns:mc="http://schemas.openxmlformats.org/markup-compatibility/2006">
              <mc:Choice xmlns:v="urn:schemas-microsoft-com:vml" Requires="v">
                <p:oleObj spid="_x0000_s1062" name="Chart" r:id="rId4" imgW="4676775" imgH="3305175" progId="Excel.Sheet.8">
                  <p:embed/>
                </p:oleObj>
              </mc:Choice>
              <mc:Fallback>
                <p:oleObj name="Chart" r:id="rId4" imgW="4676775" imgH="3305175" progId="Excel.Shee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3" y="1510403"/>
                        <a:ext cx="4403726" cy="3030346"/>
                      </a:xfrm>
                      <a:prstGeom prst="rect">
                        <a:avLst/>
                      </a:prstGeom>
                      <a:solidFill>
                        <a:schemeClr val="bg1"/>
                      </a:solidFill>
                    </p:spPr>
                  </p:pic>
                </p:oleObj>
              </mc:Fallback>
            </mc:AlternateContent>
          </a:graphicData>
        </a:graphic>
      </p:graphicFrame>
      <p:pic>
        <p:nvPicPr>
          <p:cNvPr id="1031" name="Picture 7"/>
          <p:cNvPicPr>
            <a:picLocks noGrp="1" noChangeAspect="1" noChangeArrowheads="1"/>
          </p:cNvPicPr>
          <p:nvPr>
            <p:ph sz="half" idx="4294967295"/>
          </p:nvPr>
        </p:nvPicPr>
        <p:blipFill>
          <a:blip r:embed="rId6"/>
          <a:srcRect/>
          <a:stretch>
            <a:fillRect/>
          </a:stretch>
        </p:blipFill>
        <p:spPr>
          <a:xfrm>
            <a:off x="4642490" y="1510403"/>
            <a:ext cx="4487862" cy="3032125"/>
          </a:xfrm>
          <a:noFill/>
        </p:spPr>
      </p:pic>
      <p:sp>
        <p:nvSpPr>
          <p:cNvPr id="1032" name="Rectangle 11"/>
          <p:cNvSpPr>
            <a:spLocks noChangeArrowheads="1"/>
          </p:cNvSpPr>
          <p:nvPr/>
        </p:nvSpPr>
        <p:spPr bwMode="auto">
          <a:xfrm>
            <a:off x="2317621" y="4624388"/>
            <a:ext cx="6000750" cy="2205038"/>
          </a:xfrm>
          <a:prstGeom prst="rect">
            <a:avLst/>
          </a:prstGeom>
          <a:noFill/>
          <a:ln w="9525">
            <a:noFill/>
            <a:miter lim="800000"/>
            <a:headEnd/>
            <a:tailEnd/>
          </a:ln>
        </p:spPr>
        <p:txBody>
          <a:bodyPr/>
          <a:lstStyle/>
          <a:p>
            <a:pPr marL="342900" indent="-342900">
              <a:spcBef>
                <a:spcPct val="20000"/>
              </a:spcBef>
            </a:pPr>
            <a:r>
              <a:rPr lang="en-US" sz="2000" b="0" dirty="0">
                <a:latin typeface="+mj-lt"/>
              </a:rPr>
              <a:t>Competitor:</a:t>
            </a:r>
          </a:p>
          <a:p>
            <a:pPr marL="742950" lvl="1" indent="-285750">
              <a:spcBef>
                <a:spcPct val="20000"/>
              </a:spcBef>
              <a:buFont typeface="Arial" pitchFamily="34" charset="0"/>
              <a:buChar char="•"/>
            </a:pPr>
            <a:r>
              <a:rPr lang="en-US" b="0" dirty="0">
                <a:latin typeface="+mj-lt"/>
              </a:rPr>
              <a:t>200rpm, 0…6bar, drop=28,6%</a:t>
            </a:r>
          </a:p>
          <a:p>
            <a:pPr marL="742950" lvl="1" indent="-285750">
              <a:spcBef>
                <a:spcPct val="20000"/>
              </a:spcBef>
              <a:buFont typeface="Arial" pitchFamily="34" charset="0"/>
              <a:buChar char="•"/>
            </a:pPr>
            <a:r>
              <a:rPr lang="en-US" b="0" dirty="0">
                <a:latin typeface="+mj-lt"/>
              </a:rPr>
              <a:t>300rpm, 0…6bar, drop=17,4%</a:t>
            </a:r>
          </a:p>
          <a:p>
            <a:pPr marL="342900" indent="-342900">
              <a:spcBef>
                <a:spcPct val="20000"/>
              </a:spcBef>
            </a:pPr>
            <a:r>
              <a:rPr lang="en-US" sz="2000" b="0" dirty="0">
                <a:latin typeface="+mj-lt"/>
              </a:rPr>
              <a:t>LFS:</a:t>
            </a:r>
          </a:p>
          <a:p>
            <a:pPr marL="742950" lvl="1" indent="-285750">
              <a:spcBef>
                <a:spcPct val="20000"/>
              </a:spcBef>
              <a:buFont typeface="Arial" pitchFamily="34" charset="0"/>
              <a:buChar char="•"/>
            </a:pPr>
            <a:r>
              <a:rPr lang="en-US" b="0" dirty="0">
                <a:latin typeface="+mj-lt"/>
              </a:rPr>
              <a:t>200rpm, 0…6bar, drop=11,5%</a:t>
            </a:r>
          </a:p>
          <a:p>
            <a:pPr marL="742950" lvl="1" indent="-285750">
              <a:spcBef>
                <a:spcPct val="20000"/>
              </a:spcBef>
              <a:buFont typeface="Arial" pitchFamily="34" charset="0"/>
              <a:buChar char="•"/>
            </a:pPr>
            <a:r>
              <a:rPr lang="en-US" b="0" dirty="0">
                <a:latin typeface="+mj-lt"/>
              </a:rPr>
              <a:t>300rpm, 0…6bar, drop=8,1%</a:t>
            </a:r>
          </a:p>
        </p:txBody>
      </p:sp>
      <p:sp>
        <p:nvSpPr>
          <p:cNvPr id="1033" name="Rectangle 10"/>
          <p:cNvSpPr>
            <a:spLocks noChangeArrowheads="1"/>
          </p:cNvSpPr>
          <p:nvPr/>
        </p:nvSpPr>
        <p:spPr bwMode="auto">
          <a:xfrm>
            <a:off x="1908175" y="981075"/>
            <a:ext cx="1057275" cy="338138"/>
          </a:xfrm>
          <a:prstGeom prst="rect">
            <a:avLst/>
          </a:prstGeom>
          <a:noFill/>
          <a:ln w="9525">
            <a:noFill/>
            <a:miter lim="800000"/>
            <a:headEnd/>
            <a:tailEnd/>
          </a:ln>
        </p:spPr>
        <p:txBody>
          <a:bodyPr wrap="none" anchor="ctr"/>
          <a:lstStyle/>
          <a:p>
            <a:pPr>
              <a:spcBef>
                <a:spcPct val="0"/>
              </a:spcBef>
            </a:pPr>
            <a:endParaRPr lang="fi-FI" sz="1800"/>
          </a:p>
        </p:txBody>
      </p:sp>
      <p:pic>
        <p:nvPicPr>
          <p:cNvPr id="1035" name="Picture 4" descr="IMG_0353"/>
          <p:cNvPicPr>
            <a:picLocks noChangeAspect="1" noChangeArrowheads="1"/>
          </p:cNvPicPr>
          <p:nvPr/>
        </p:nvPicPr>
        <p:blipFill>
          <a:blip r:embed="rId7"/>
          <a:srcRect/>
          <a:stretch>
            <a:fillRect/>
          </a:stretch>
        </p:blipFill>
        <p:spPr bwMode="auto">
          <a:xfrm>
            <a:off x="6477000" y="4683125"/>
            <a:ext cx="2514600" cy="1885950"/>
          </a:xfrm>
          <a:prstGeom prst="rect">
            <a:avLst/>
          </a:prstGeom>
          <a:noFill/>
          <a:ln w="9525">
            <a:noFill/>
            <a:miter lim="800000"/>
            <a:headEnd/>
            <a:tailEnd/>
          </a:ln>
        </p:spPr>
      </p:pic>
      <p:sp>
        <p:nvSpPr>
          <p:cNvPr id="15" name="TextBox 14"/>
          <p:cNvSpPr txBox="1"/>
          <p:nvPr/>
        </p:nvSpPr>
        <p:spPr>
          <a:xfrm>
            <a:off x="1908175" y="1552575"/>
            <a:ext cx="1158875" cy="369332"/>
          </a:xfrm>
          <a:prstGeom prst="rect">
            <a:avLst/>
          </a:prstGeom>
          <a:noFill/>
        </p:spPr>
        <p:txBody>
          <a:bodyPr wrap="square" rtlCol="0">
            <a:spAutoFit/>
          </a:bodyPr>
          <a:lstStyle/>
          <a:p>
            <a:endParaRPr lang="fi-FI"/>
          </a:p>
        </p:txBody>
      </p:sp>
      <p:sp>
        <p:nvSpPr>
          <p:cNvPr id="17" name="Rectangle 16"/>
          <p:cNvSpPr/>
          <p:nvPr/>
        </p:nvSpPr>
        <p:spPr>
          <a:xfrm>
            <a:off x="2014538" y="1552575"/>
            <a:ext cx="1052512" cy="16668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latin typeface="+mj-lt"/>
            </a:endParaRPr>
          </a:p>
        </p:txBody>
      </p:sp>
      <p:sp>
        <p:nvSpPr>
          <p:cNvPr id="16" name="TextBox 15"/>
          <p:cNvSpPr txBox="1"/>
          <p:nvPr/>
        </p:nvSpPr>
        <p:spPr>
          <a:xfrm>
            <a:off x="1714500" y="1522095"/>
            <a:ext cx="1935480" cy="276999"/>
          </a:xfrm>
          <a:prstGeom prst="rect">
            <a:avLst/>
          </a:prstGeom>
          <a:noFill/>
        </p:spPr>
        <p:txBody>
          <a:bodyPr wrap="square" rtlCol="0">
            <a:spAutoFit/>
          </a:bodyPr>
          <a:lstStyle/>
          <a:p>
            <a:r>
              <a:rPr lang="fi-FI" sz="1200" b="1" dirty="0" smtClean="0">
                <a:latin typeface="+mj-lt"/>
              </a:rPr>
              <a:t>Competitor</a:t>
            </a:r>
            <a:endParaRPr lang="fi-FI" sz="1200" b="1" dirty="0">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avity pump_CS70.jpg"/>
          <p:cNvPicPr>
            <a:picLocks noChangeAspect="1"/>
          </p:cNvPicPr>
          <p:nvPr/>
        </p:nvPicPr>
        <p:blipFill>
          <a:blip r:embed="rId2"/>
          <a:stretch>
            <a:fillRect/>
          </a:stretch>
        </p:blipFill>
        <p:spPr>
          <a:xfrm>
            <a:off x="2285999" y="4191169"/>
            <a:ext cx="4899661" cy="2493809"/>
          </a:xfrm>
          <a:prstGeom prst="rect">
            <a:avLst/>
          </a:prstGeom>
        </p:spPr>
      </p:pic>
      <p:sp>
        <p:nvSpPr>
          <p:cNvPr id="20" name="TextBox 19"/>
          <p:cNvSpPr txBox="1"/>
          <p:nvPr/>
        </p:nvSpPr>
        <p:spPr>
          <a:xfrm>
            <a:off x="425428" y="623753"/>
            <a:ext cx="7956572" cy="754053"/>
          </a:xfrm>
          <a:prstGeom prst="rect">
            <a:avLst/>
          </a:prstGeom>
          <a:noFill/>
        </p:spPr>
        <p:txBody>
          <a:bodyPr wrap="square">
            <a:spAutoFit/>
          </a:bodyPr>
          <a:lstStyle/>
          <a:p>
            <a:pPr>
              <a:spcBef>
                <a:spcPct val="0"/>
              </a:spcBef>
              <a:defRPr/>
            </a:pPr>
            <a:r>
              <a:rPr lang="fi-FI" sz="4300" dirty="0" smtClean="0">
                <a:solidFill>
                  <a:srgbClr val="E2001A"/>
                </a:solidFill>
                <a:latin typeface="+mj-lt"/>
              </a:rPr>
              <a:t>Benefits of Flowrox PC-Pump</a:t>
            </a:r>
            <a:endParaRPr lang="fi-FI" sz="4300" dirty="0">
              <a:solidFill>
                <a:srgbClr val="E2001A"/>
              </a:solidFill>
              <a:latin typeface="+mj-lt"/>
            </a:endParaRPr>
          </a:p>
        </p:txBody>
      </p:sp>
      <p:sp>
        <p:nvSpPr>
          <p:cNvPr id="9" name="Rectangle 8"/>
          <p:cNvSpPr/>
          <p:nvPr/>
        </p:nvSpPr>
        <p:spPr>
          <a:xfrm>
            <a:off x="732928" y="1897039"/>
            <a:ext cx="7483024" cy="2246769"/>
          </a:xfrm>
          <a:prstGeom prst="rect">
            <a:avLst/>
          </a:prstGeom>
        </p:spPr>
        <p:txBody>
          <a:bodyPr wrap="square">
            <a:spAutoFit/>
          </a:bodyPr>
          <a:lstStyle/>
          <a:p>
            <a:pPr marL="742950" lvl="1" indent="-285750">
              <a:spcBef>
                <a:spcPct val="20000"/>
              </a:spcBef>
              <a:buFont typeface="Trebuchet MS" pitchFamily="34" charset="0"/>
              <a:buChar char="―"/>
              <a:defRPr/>
            </a:pPr>
            <a:r>
              <a:rPr lang="en-US" sz="2000" kern="0" dirty="0" smtClean="0">
                <a:latin typeface="+mj-lt"/>
              </a:rPr>
              <a:t>Higher Efficiency</a:t>
            </a:r>
          </a:p>
          <a:p>
            <a:pPr marL="742950" lvl="1" indent="-285750">
              <a:spcBef>
                <a:spcPct val="20000"/>
              </a:spcBef>
              <a:buFont typeface="Trebuchet MS" pitchFamily="34" charset="0"/>
              <a:buChar char="―"/>
              <a:defRPr/>
            </a:pPr>
            <a:r>
              <a:rPr lang="en-US" sz="2000" kern="0" dirty="0" smtClean="0">
                <a:latin typeface="+mj-lt"/>
              </a:rPr>
              <a:t>Easy to Install</a:t>
            </a:r>
          </a:p>
          <a:p>
            <a:pPr marL="742950" lvl="1" indent="-285750">
              <a:spcBef>
                <a:spcPct val="20000"/>
              </a:spcBef>
              <a:buFont typeface="Trebuchet MS" pitchFamily="34" charset="0"/>
              <a:buChar char="―"/>
              <a:defRPr/>
            </a:pPr>
            <a:r>
              <a:rPr lang="en-US" sz="2000" kern="0" dirty="0" smtClean="0">
                <a:latin typeface="+mj-lt"/>
              </a:rPr>
              <a:t>Fast Maintenance</a:t>
            </a:r>
          </a:p>
          <a:p>
            <a:pPr marL="742950" lvl="1" indent="-285750">
              <a:spcBef>
                <a:spcPct val="20000"/>
              </a:spcBef>
              <a:buFont typeface="Trebuchet MS" pitchFamily="34" charset="0"/>
              <a:buChar char="―"/>
              <a:defRPr/>
            </a:pPr>
            <a:r>
              <a:rPr lang="en-US" sz="2000" kern="0" dirty="0" smtClean="0">
                <a:latin typeface="+mj-lt"/>
              </a:rPr>
              <a:t>Lower Power  Consumption</a:t>
            </a:r>
          </a:p>
          <a:p>
            <a:pPr marL="742950" lvl="1" indent="-285750">
              <a:spcBef>
                <a:spcPct val="20000"/>
              </a:spcBef>
              <a:buFont typeface="Trebuchet MS" pitchFamily="34" charset="0"/>
              <a:buChar char="―"/>
              <a:defRPr/>
            </a:pPr>
            <a:r>
              <a:rPr lang="en-US" sz="2000" kern="0" dirty="0" smtClean="0">
                <a:latin typeface="+mj-lt"/>
              </a:rPr>
              <a:t>Longer Service Life Time</a:t>
            </a:r>
          </a:p>
          <a:p>
            <a:pPr marL="987425" lvl="2" indent="-276225">
              <a:spcBef>
                <a:spcPct val="20000"/>
              </a:spcBef>
              <a:buFont typeface="Arial" pitchFamily="34" charset="0"/>
              <a:buChar char="•"/>
              <a:defRPr/>
            </a:pPr>
            <a:endParaRPr lang="en-US" sz="2000" b="0" kern="0" dirty="0">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3587750"/>
            <a:ext cx="7772400" cy="2608334"/>
          </a:xfrm>
          <a:prstGeom prst="rect">
            <a:avLst/>
          </a:prstGeom>
        </p:spPr>
        <p:txBody>
          <a:bodyPr vert="horz" lIns="91440" tIns="45720" rIns="91440" bIns="45720" rtlCol="0" anchor="ctr">
            <a:normAutofit/>
          </a:bodyPr>
          <a:lstStyle/>
          <a:p>
            <a:pPr lvl="0" algn="ctr">
              <a:spcBef>
                <a:spcPct val="0"/>
              </a:spcBef>
              <a:spcAft>
                <a:spcPts val="600"/>
              </a:spcAft>
              <a:defRPr/>
            </a:pPr>
            <a:r>
              <a:rPr lang="en-AU" sz="4300" dirty="0" smtClean="0">
                <a:solidFill>
                  <a:schemeClr val="bg1"/>
                </a:solidFill>
                <a:latin typeface="+mj-lt"/>
              </a:rPr>
              <a:t>Thank you for your attention</a:t>
            </a:r>
            <a:r>
              <a:rPr lang="en-US" sz="4300" dirty="0" smtClean="0">
                <a:solidFill>
                  <a:schemeClr val="bg1"/>
                </a:solidFill>
                <a:latin typeface="+mj-lt"/>
              </a:rPr>
              <a:t> </a:t>
            </a:r>
          </a:p>
        </p:txBody>
      </p:sp>
    </p:spTree>
    <p:extLst>
      <p:ext uri="{BB962C8B-B14F-4D97-AF65-F5344CB8AC3E}">
        <p14:creationId xmlns:p14="http://schemas.microsoft.com/office/powerpoint/2010/main" val="2230674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9"/>
          <p:cNvSpPr>
            <a:spLocks noGrp="1" noChangeArrowheads="1"/>
          </p:cNvSpPr>
          <p:nvPr>
            <p:ph type="title"/>
          </p:nvPr>
        </p:nvSpPr>
        <p:spPr>
          <a:xfrm>
            <a:off x="704850" y="419100"/>
            <a:ext cx="6985000" cy="935038"/>
          </a:xfrm>
          <a:noFill/>
        </p:spPr>
        <p:txBody>
          <a:bodyPr>
            <a:normAutofit fontScale="90000"/>
          </a:bodyPr>
          <a:lstStyle/>
          <a:p>
            <a:pPr eaLnBrk="1" hangingPunct="1"/>
            <a:r>
              <a:rPr lang="en-US" sz="3200" b="1" dirty="0" smtClean="0"/>
              <a:t>High Quality for Demanding Applications</a:t>
            </a:r>
          </a:p>
        </p:txBody>
      </p:sp>
      <p:sp>
        <p:nvSpPr>
          <p:cNvPr id="21509" name="Rectangle 3"/>
          <p:cNvSpPr>
            <a:spLocks noChangeArrowheads="1"/>
          </p:cNvSpPr>
          <p:nvPr/>
        </p:nvSpPr>
        <p:spPr bwMode="auto">
          <a:xfrm>
            <a:off x="683568" y="1508575"/>
            <a:ext cx="6790903" cy="5801816"/>
          </a:xfrm>
          <a:prstGeom prst="rect">
            <a:avLst/>
          </a:prstGeom>
          <a:noFill/>
          <a:ln w="9525">
            <a:noFill/>
            <a:prstDash val="sysDash"/>
            <a:miter lim="800000"/>
            <a:headEnd/>
            <a:tailEnd/>
          </a:ln>
        </p:spPr>
        <p:txBody>
          <a:bodyPr/>
          <a:lstStyle/>
          <a:p>
            <a:pPr marL="342900" lvl="1" indent="-342900">
              <a:spcBef>
                <a:spcPts val="1800"/>
              </a:spcBef>
              <a:spcAft>
                <a:spcPts val="600"/>
              </a:spcAft>
              <a:buClr>
                <a:srgbClr val="008BD0"/>
              </a:buClr>
              <a:defRPr/>
            </a:pPr>
            <a:r>
              <a:rPr lang="en-US" altLang="zh-CN" sz="2200" b="0" dirty="0" smtClean="0">
                <a:solidFill>
                  <a:srgbClr val="FF0000"/>
                </a:solidFill>
                <a:latin typeface="Trebuchet MS" pitchFamily="34" charset="0"/>
                <a:ea typeface="+mj-ea"/>
                <a:cs typeface="+mj-cs"/>
              </a:rPr>
              <a:t>Pinch Valves</a:t>
            </a:r>
            <a:endParaRPr lang="fi-FI" altLang="zh-CN" sz="2200" b="0" dirty="0" smtClean="0">
              <a:solidFill>
                <a:srgbClr val="FF0000"/>
              </a:solidFill>
              <a:latin typeface="Trebuchet MS" pitchFamily="34" charset="0"/>
              <a:ea typeface="+mj-ea"/>
              <a:cs typeface="+mj-cs"/>
            </a:endParaRPr>
          </a:p>
          <a:p>
            <a:pPr marL="360000" lvl="1" indent="-252000" defTabSz="360000" eaLnBrk="0" hangingPunct="0">
              <a:spcBef>
                <a:spcPts val="0"/>
              </a:spcBef>
              <a:spcAft>
                <a:spcPts val="400"/>
              </a:spcAft>
              <a:buClr>
                <a:srgbClr val="FF0000"/>
              </a:buClr>
              <a:buFont typeface="Arial" pitchFamily="34" charset="0"/>
              <a:buChar char="•"/>
              <a:defRPr/>
            </a:pPr>
            <a:r>
              <a:rPr lang="en-AU" altLang="zh-CN" sz="2200" b="0" dirty="0" smtClean="0">
                <a:latin typeface="Trebuchet MS" pitchFamily="34" charset="0"/>
              </a:rPr>
              <a:t>S</a:t>
            </a:r>
            <a:r>
              <a:rPr lang="en-US" altLang="zh-CN" sz="2200" b="0" dirty="0" smtClean="0">
                <a:latin typeface="Trebuchet MS" pitchFamily="34" charset="0"/>
              </a:rPr>
              <a:t>hut/off or control applications </a:t>
            </a:r>
          </a:p>
          <a:p>
            <a:pPr marL="360000" lvl="1" indent="-252000" defTabSz="360000" eaLnBrk="0" hangingPunct="0">
              <a:spcBef>
                <a:spcPts val="0"/>
              </a:spcBef>
              <a:spcAft>
                <a:spcPts val="400"/>
              </a:spcAft>
              <a:buClr>
                <a:srgbClr val="FF0000"/>
              </a:buClr>
              <a:buFont typeface="Arial" pitchFamily="34" charset="0"/>
              <a:buChar char="•"/>
              <a:defRPr/>
            </a:pPr>
            <a:endParaRPr lang="en-US" altLang="zh-CN" sz="2200" b="0" dirty="0" smtClean="0">
              <a:latin typeface="Trebuchet MS" pitchFamily="34" charset="0"/>
            </a:endParaRPr>
          </a:p>
          <a:p>
            <a:pPr indent="-349200" defTabSz="360000" eaLnBrk="0" hangingPunct="0">
              <a:lnSpc>
                <a:spcPct val="90000"/>
              </a:lnSpc>
              <a:spcAft>
                <a:spcPts val="400"/>
              </a:spcAft>
              <a:buClr>
                <a:srgbClr val="FF0000"/>
              </a:buClr>
              <a:defRPr/>
            </a:pPr>
            <a:r>
              <a:rPr lang="en-GB" altLang="zh-CN" sz="2200" b="0" dirty="0" smtClean="0">
                <a:solidFill>
                  <a:srgbClr val="FF0000"/>
                </a:solidFill>
                <a:latin typeface="Trebuchet MS" pitchFamily="34" charset="0"/>
                <a:ea typeface="+mj-ea"/>
                <a:cs typeface="+mj-cs"/>
              </a:rPr>
              <a:t>Heavy Duty Knife Gate Valves</a:t>
            </a:r>
          </a:p>
          <a:p>
            <a:pPr marL="360000" lvl="1" indent="-252000" defTabSz="360000" eaLnBrk="0" hangingPunct="0">
              <a:lnSpc>
                <a:spcPct val="90000"/>
              </a:lnSpc>
              <a:spcBef>
                <a:spcPts val="0"/>
              </a:spcBef>
              <a:spcAft>
                <a:spcPts val="400"/>
              </a:spcAft>
              <a:buClr>
                <a:srgbClr val="FF0000"/>
              </a:buClr>
              <a:buFont typeface="Arial" pitchFamily="34" charset="0"/>
              <a:buChar char="•"/>
              <a:defRPr/>
            </a:pPr>
            <a:r>
              <a:rPr lang="en-GB" altLang="zh-CN" sz="2200" b="0" dirty="0" smtClean="0">
                <a:latin typeface="Trebuchet MS" pitchFamily="34" charset="0"/>
              </a:rPr>
              <a:t>Shut/off applications</a:t>
            </a:r>
          </a:p>
          <a:p>
            <a:pPr marL="360000" lvl="1" indent="-252000" defTabSz="360000" eaLnBrk="0" hangingPunct="0">
              <a:lnSpc>
                <a:spcPct val="90000"/>
              </a:lnSpc>
              <a:spcBef>
                <a:spcPts val="0"/>
              </a:spcBef>
              <a:spcAft>
                <a:spcPts val="400"/>
              </a:spcAft>
              <a:buClr>
                <a:srgbClr val="FF0000"/>
              </a:buClr>
              <a:buFont typeface="Arial" pitchFamily="34" charset="0"/>
              <a:buChar char="•"/>
              <a:defRPr/>
            </a:pPr>
            <a:endParaRPr lang="en-GB" altLang="zh-CN" sz="2200" b="0" dirty="0" smtClean="0">
              <a:latin typeface="Trebuchet MS" pitchFamily="34" charset="0"/>
            </a:endParaRPr>
          </a:p>
          <a:p>
            <a:pPr indent="-349200" defTabSz="360000" eaLnBrk="0" hangingPunct="0">
              <a:lnSpc>
                <a:spcPct val="90000"/>
              </a:lnSpc>
              <a:spcAft>
                <a:spcPts val="400"/>
              </a:spcAft>
              <a:buClr>
                <a:srgbClr val="FF0000"/>
              </a:buClr>
              <a:defRPr/>
            </a:pPr>
            <a:r>
              <a:rPr lang="en-GB" altLang="zh-CN" sz="2200" b="0" dirty="0" smtClean="0">
                <a:solidFill>
                  <a:srgbClr val="FF0000"/>
                </a:solidFill>
                <a:latin typeface="Trebuchet MS" pitchFamily="34" charset="0"/>
                <a:ea typeface="+mj-ea"/>
                <a:cs typeface="+mj-cs"/>
              </a:rPr>
              <a:t>Peristaltic Pumps</a:t>
            </a:r>
          </a:p>
          <a:p>
            <a:pPr marL="360000" lvl="1" indent="-252000" defTabSz="360000" eaLnBrk="0" hangingPunct="0">
              <a:lnSpc>
                <a:spcPct val="90000"/>
              </a:lnSpc>
              <a:spcBef>
                <a:spcPts val="0"/>
              </a:spcBef>
              <a:spcAft>
                <a:spcPts val="400"/>
              </a:spcAft>
              <a:buClr>
                <a:srgbClr val="FF0000"/>
              </a:buClr>
              <a:buFont typeface="Arial" pitchFamily="34" charset="0"/>
              <a:buChar char="•"/>
              <a:defRPr/>
            </a:pPr>
            <a:r>
              <a:rPr lang="en-GB" altLang="zh-CN" sz="2200" b="0" dirty="0" smtClean="0">
                <a:latin typeface="Trebuchet MS" pitchFamily="34" charset="0"/>
              </a:rPr>
              <a:t>High density slurries, chemical dosing and accurate metering</a:t>
            </a:r>
          </a:p>
          <a:p>
            <a:pPr marL="360000" lvl="1" indent="-252000" defTabSz="360000" eaLnBrk="0" hangingPunct="0">
              <a:lnSpc>
                <a:spcPct val="90000"/>
              </a:lnSpc>
              <a:spcBef>
                <a:spcPts val="0"/>
              </a:spcBef>
              <a:spcAft>
                <a:spcPts val="400"/>
              </a:spcAft>
              <a:buClr>
                <a:srgbClr val="FF0000"/>
              </a:buClr>
              <a:buFont typeface="Arial" pitchFamily="34" charset="0"/>
              <a:buChar char="•"/>
              <a:defRPr/>
            </a:pPr>
            <a:endParaRPr lang="en-GB" altLang="zh-CN" sz="2200" b="0" dirty="0" smtClean="0">
              <a:latin typeface="Trebuchet MS" pitchFamily="34" charset="0"/>
            </a:endParaRPr>
          </a:p>
          <a:p>
            <a:pPr indent="-349200" defTabSz="360000" eaLnBrk="0" hangingPunct="0">
              <a:lnSpc>
                <a:spcPct val="90000"/>
              </a:lnSpc>
              <a:spcAft>
                <a:spcPts val="400"/>
              </a:spcAft>
              <a:buClr>
                <a:srgbClr val="FF0000"/>
              </a:buClr>
              <a:defRPr/>
            </a:pPr>
            <a:r>
              <a:rPr lang="en-GB" altLang="zh-CN" sz="2200" b="0" dirty="0" smtClean="0">
                <a:solidFill>
                  <a:srgbClr val="FF0000"/>
                </a:solidFill>
                <a:latin typeface="Trebuchet MS" pitchFamily="34" charset="0"/>
                <a:ea typeface="+mj-ea"/>
                <a:cs typeface="+mj-cs"/>
              </a:rPr>
              <a:t>PC Pumps  </a:t>
            </a:r>
          </a:p>
          <a:p>
            <a:pPr marL="360000" lvl="1" indent="-252000" defTabSz="360000" eaLnBrk="0" hangingPunct="0">
              <a:lnSpc>
                <a:spcPct val="90000"/>
              </a:lnSpc>
              <a:spcBef>
                <a:spcPts val="0"/>
              </a:spcBef>
              <a:spcAft>
                <a:spcPts val="400"/>
              </a:spcAft>
              <a:buClr>
                <a:srgbClr val="FF0000"/>
              </a:buClr>
              <a:buFont typeface="Arial" pitchFamily="34" charset="0"/>
              <a:buChar char="•"/>
              <a:defRPr/>
            </a:pPr>
            <a:r>
              <a:rPr lang="en-US" altLang="zh-CN" sz="2200" b="0" dirty="0" smtClean="0">
                <a:latin typeface="Trebuchet MS" pitchFamily="34" charset="0"/>
              </a:rPr>
              <a:t>Slurry and paste applications</a:t>
            </a:r>
          </a:p>
          <a:p>
            <a:pPr marL="266700" lvl="1" indent="-266700">
              <a:spcBef>
                <a:spcPct val="20000"/>
              </a:spcBef>
              <a:defRPr/>
            </a:pPr>
            <a:endParaRPr lang="en-US" altLang="zh-CN" sz="2200" b="0" dirty="0">
              <a:latin typeface="Trebuchet MS" pitchFamily="34" charset="0"/>
              <a:ea typeface="宋体" pitchFamily="2" charset="-128"/>
            </a:endParaRPr>
          </a:p>
          <a:p>
            <a:pPr marL="266700" lvl="1" indent="-266700">
              <a:spcBef>
                <a:spcPct val="20000"/>
              </a:spcBef>
              <a:buFontTx/>
              <a:buChar char="–"/>
              <a:defRPr/>
            </a:pPr>
            <a:endParaRPr lang="en-US" sz="2200" b="0" dirty="0">
              <a:latin typeface="Trebuchet MS" pitchFamily="34" charset="0"/>
              <a:ea typeface="宋体" pitchFamily="2" charset="-128"/>
            </a:endParaRPr>
          </a:p>
          <a:p>
            <a:pPr marL="266700" indent="-266700">
              <a:spcBef>
                <a:spcPct val="20000"/>
              </a:spcBef>
              <a:buFontTx/>
              <a:buChar char="–"/>
              <a:defRPr/>
            </a:pPr>
            <a:endParaRPr lang="en-US" sz="2200" dirty="0">
              <a:latin typeface="Trebuchet MS" pitchFamily="34" charset="0"/>
            </a:endParaRPr>
          </a:p>
        </p:txBody>
      </p:sp>
      <p:pic>
        <p:nvPicPr>
          <p:cNvPr id="16391" name="Kuva 2"/>
          <p:cNvPicPr>
            <a:picLocks noChangeAspect="1"/>
          </p:cNvPicPr>
          <p:nvPr/>
        </p:nvPicPr>
        <p:blipFill>
          <a:blip r:embed="rId2" cstate="print"/>
          <a:srcRect/>
          <a:stretch>
            <a:fillRect/>
          </a:stretch>
        </p:blipFill>
        <p:spPr bwMode="auto">
          <a:xfrm>
            <a:off x="5092700" y="1151124"/>
            <a:ext cx="4051300" cy="3036888"/>
          </a:xfrm>
          <a:prstGeom prst="rect">
            <a:avLst/>
          </a:prstGeom>
          <a:noFill/>
          <a:ln w="9525">
            <a:noFill/>
            <a:miter lim="800000"/>
            <a:headEnd/>
            <a:tailEnd/>
          </a:ln>
        </p:spPr>
      </p:pic>
    </p:spTree>
    <p:extLst>
      <p:ext uri="{BB962C8B-B14F-4D97-AF65-F5344CB8AC3E}">
        <p14:creationId xmlns:p14="http://schemas.microsoft.com/office/powerpoint/2010/main" val="886575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tsikko 3"/>
          <p:cNvSpPr>
            <a:spLocks noGrp="1"/>
          </p:cNvSpPr>
          <p:nvPr>
            <p:ph type="title" sz="quarter" idx="4294967295"/>
          </p:nvPr>
        </p:nvSpPr>
        <p:spPr>
          <a:xfrm>
            <a:off x="685800" y="0"/>
            <a:ext cx="7772400" cy="1143000"/>
          </a:xfrm>
        </p:spPr>
        <p:txBody>
          <a:bodyPr/>
          <a:lstStyle/>
          <a:p>
            <a:pPr eaLnBrk="1" hangingPunct="1"/>
            <a:r>
              <a:rPr lang="fi-FI" dirty="0" smtClean="0">
                <a:latin typeface="Trebuchet MS" pitchFamily="34" charset="0"/>
              </a:rPr>
              <a:t>Flowrox in Australia</a:t>
            </a:r>
          </a:p>
        </p:txBody>
      </p:sp>
      <p:sp>
        <p:nvSpPr>
          <p:cNvPr id="5123" name="Sisällön paikkamerkki 4"/>
          <p:cNvSpPr>
            <a:spLocks noGrp="1"/>
          </p:cNvSpPr>
          <p:nvPr>
            <p:ph sz="quarter" idx="4294967295"/>
          </p:nvPr>
        </p:nvSpPr>
        <p:spPr>
          <a:xfrm>
            <a:off x="315306" y="1752682"/>
            <a:ext cx="4461410" cy="3772960"/>
          </a:xfrm>
        </p:spPr>
        <p:txBody>
          <a:bodyPr>
            <a:noAutofit/>
          </a:bodyPr>
          <a:lstStyle/>
          <a:p>
            <a:pPr marL="342900" indent="-342900" eaLnBrk="1" hangingPunct="1">
              <a:buClr>
                <a:srgbClr val="C00000"/>
              </a:buClr>
              <a:buSzPct val="90000"/>
              <a:buFont typeface="Wingdings" pitchFamily="2" charset="2"/>
              <a:buChar char="§"/>
            </a:pPr>
            <a:r>
              <a:rPr lang="en-US" sz="2400" dirty="0" err="1" smtClean="0">
                <a:latin typeface="Trebuchet MS" pitchFamily="34" charset="0"/>
              </a:rPr>
              <a:t>Flowrox</a:t>
            </a:r>
            <a:r>
              <a:rPr lang="en-US" sz="2400" dirty="0" smtClean="0">
                <a:latin typeface="Trebuchet MS" pitchFamily="34" charset="0"/>
              </a:rPr>
              <a:t> In Australia </a:t>
            </a:r>
          </a:p>
          <a:p>
            <a:pPr lvl="1">
              <a:buClr>
                <a:srgbClr val="C00000"/>
              </a:buClr>
              <a:buSzPct val="90000"/>
              <a:buFont typeface="Wingdings" pitchFamily="2" charset="2"/>
              <a:buChar char="§"/>
            </a:pPr>
            <a:r>
              <a:rPr lang="en-US" sz="2400" dirty="0" smtClean="0">
                <a:latin typeface="Trebuchet MS" pitchFamily="34" charset="0"/>
              </a:rPr>
              <a:t>First office in August 2010</a:t>
            </a:r>
          </a:p>
          <a:p>
            <a:pPr lvl="1">
              <a:buClr>
                <a:srgbClr val="C00000"/>
              </a:buClr>
              <a:buSzPct val="90000"/>
              <a:buFont typeface="Wingdings" pitchFamily="2" charset="2"/>
              <a:buChar char="§"/>
            </a:pPr>
            <a:r>
              <a:rPr lang="en-US" sz="2400" dirty="0" smtClean="0">
                <a:latin typeface="Trebuchet MS" pitchFamily="34" charset="0"/>
              </a:rPr>
              <a:t>Warehouse in April 2011</a:t>
            </a:r>
          </a:p>
          <a:p>
            <a:pPr lvl="1">
              <a:buClr>
                <a:srgbClr val="C00000"/>
              </a:buClr>
              <a:buSzPct val="90000"/>
              <a:buFont typeface="Wingdings" pitchFamily="2" charset="2"/>
              <a:buChar char="§"/>
            </a:pPr>
            <a:r>
              <a:rPr lang="en-US" sz="2400" dirty="0" smtClean="0">
                <a:latin typeface="Trebuchet MS" pitchFamily="34" charset="0"/>
              </a:rPr>
              <a:t>Assembling of valves</a:t>
            </a:r>
          </a:p>
          <a:p>
            <a:pPr lvl="1">
              <a:buClr>
                <a:srgbClr val="C00000"/>
              </a:buClr>
              <a:buSzPct val="90000"/>
              <a:buFont typeface="Wingdings" pitchFamily="2" charset="2"/>
              <a:buChar char="§"/>
            </a:pPr>
            <a:r>
              <a:rPr lang="en-US" sz="2400" dirty="0" smtClean="0">
                <a:latin typeface="Trebuchet MS" pitchFamily="34" charset="0"/>
              </a:rPr>
              <a:t>Sales and technical support</a:t>
            </a:r>
          </a:p>
          <a:p>
            <a:pPr marL="457200" lvl="1" indent="0">
              <a:buClr>
                <a:srgbClr val="C00000"/>
              </a:buClr>
              <a:buSzPct val="90000"/>
              <a:buNone/>
            </a:pPr>
            <a:endParaRPr lang="en-US" sz="2200" dirty="0" smtClean="0">
              <a:latin typeface="Trebuchet MS" pitchFamily="34" charset="0"/>
            </a:endParaRPr>
          </a:p>
        </p:txBody>
      </p:sp>
      <p:sp>
        <p:nvSpPr>
          <p:cNvPr id="5124" name="Sisällön paikkamerkki 5"/>
          <p:cNvSpPr>
            <a:spLocks noGrp="1"/>
          </p:cNvSpPr>
          <p:nvPr>
            <p:ph sz="quarter" idx="4294967295"/>
          </p:nvPr>
        </p:nvSpPr>
        <p:spPr>
          <a:xfrm>
            <a:off x="315306" y="199783"/>
            <a:ext cx="8255488" cy="1397006"/>
          </a:xfrm>
        </p:spPr>
        <p:txBody>
          <a:bodyPr>
            <a:normAutofit/>
          </a:bodyPr>
          <a:lstStyle/>
          <a:p>
            <a:pPr>
              <a:buClr>
                <a:srgbClr val="C00000"/>
              </a:buClr>
              <a:buSzPct val="90000"/>
            </a:pPr>
            <a:r>
              <a:rPr lang="en-AU" sz="3000" dirty="0" smtClean="0">
                <a:latin typeface="Trebuchet MS" pitchFamily="34" charset="0"/>
              </a:rPr>
              <a:t>AEM represent </a:t>
            </a:r>
            <a:r>
              <a:rPr lang="en-AU" sz="3000" dirty="0" err="1" smtClean="0">
                <a:latin typeface="Trebuchet MS" pitchFamily="34" charset="0"/>
              </a:rPr>
              <a:t>Flowrox</a:t>
            </a:r>
            <a:r>
              <a:rPr lang="en-AU" sz="3000" dirty="0" smtClean="0">
                <a:latin typeface="Trebuchet MS" pitchFamily="34" charset="0"/>
              </a:rPr>
              <a:t> in South Australia in sales and service </a:t>
            </a:r>
            <a:endParaRPr lang="fi-FI" sz="3000" dirty="0" smtClean="0">
              <a:latin typeface="Trebuchet MS" pitchFamily="34" charset="0"/>
            </a:endParaRPr>
          </a:p>
        </p:txBody>
      </p:sp>
      <p:sp>
        <p:nvSpPr>
          <p:cNvPr id="2" name="Rectangle 1"/>
          <p:cNvSpPr/>
          <p:nvPr/>
        </p:nvSpPr>
        <p:spPr>
          <a:xfrm>
            <a:off x="5111084" y="1816780"/>
            <a:ext cx="3869141" cy="3046988"/>
          </a:xfrm>
          <a:prstGeom prst="rect">
            <a:avLst/>
          </a:prstGeom>
        </p:spPr>
        <p:txBody>
          <a:bodyPr wrap="square">
            <a:spAutoFit/>
          </a:bodyPr>
          <a:lstStyle/>
          <a:p>
            <a:pPr marL="342900" indent="-342900">
              <a:buClr>
                <a:srgbClr val="C00000"/>
              </a:buClr>
              <a:buSzPct val="90000"/>
              <a:buFont typeface="Wingdings" pitchFamily="2" charset="2"/>
              <a:buChar char="§"/>
            </a:pPr>
            <a:r>
              <a:rPr lang="en-US" sz="2400" dirty="0">
                <a:latin typeface="Trebuchet MS" pitchFamily="34" charset="0"/>
                <a:ea typeface="SimSun" pitchFamily="2" charset="-122"/>
              </a:rPr>
              <a:t>Supported by global </a:t>
            </a:r>
            <a:r>
              <a:rPr lang="en-US" sz="2400" dirty="0" smtClean="0">
                <a:latin typeface="Trebuchet MS" pitchFamily="34" charset="0"/>
                <a:ea typeface="SimSun" pitchFamily="2" charset="-122"/>
              </a:rPr>
              <a:t>organization</a:t>
            </a:r>
          </a:p>
          <a:p>
            <a:pPr marL="800100" lvl="1" indent="-342900">
              <a:buClr>
                <a:srgbClr val="C00000"/>
              </a:buClr>
              <a:buSzPct val="90000"/>
              <a:buFont typeface="Wingdings" pitchFamily="2" charset="2"/>
              <a:buChar char="§"/>
            </a:pPr>
            <a:r>
              <a:rPr lang="en-US" sz="2400" dirty="0" smtClean="0">
                <a:latin typeface="Trebuchet MS" pitchFamily="34" charset="0"/>
                <a:ea typeface="SimSun" pitchFamily="2" charset="-122"/>
              </a:rPr>
              <a:t>Q</a:t>
            </a:r>
            <a:r>
              <a:rPr lang="en-US" sz="2400" dirty="0" smtClean="0">
                <a:latin typeface="Trebuchet MS" pitchFamily="34" charset="0"/>
              </a:rPr>
              <a:t>uality systems</a:t>
            </a:r>
          </a:p>
          <a:p>
            <a:pPr marL="800100" lvl="1" indent="-342900">
              <a:buClr>
                <a:srgbClr val="C00000"/>
              </a:buClr>
              <a:buSzPct val="90000"/>
              <a:buFont typeface="Wingdings" pitchFamily="2" charset="2"/>
              <a:buChar char="§"/>
            </a:pPr>
            <a:r>
              <a:rPr lang="en-US" sz="2400" dirty="0" smtClean="0">
                <a:latin typeface="Trebuchet MS" pitchFamily="34" charset="0"/>
              </a:rPr>
              <a:t>Product management</a:t>
            </a:r>
          </a:p>
          <a:p>
            <a:pPr marL="800100" lvl="1" indent="-342900">
              <a:buClr>
                <a:srgbClr val="C00000"/>
              </a:buClr>
              <a:buSzPct val="90000"/>
              <a:buFont typeface="Wingdings" pitchFamily="2" charset="2"/>
              <a:buChar char="§"/>
            </a:pPr>
            <a:r>
              <a:rPr lang="en-US" sz="2400" dirty="0" smtClean="0">
                <a:latin typeface="Trebuchet MS" pitchFamily="34" charset="0"/>
              </a:rPr>
              <a:t>Application knowledge</a:t>
            </a:r>
          </a:p>
          <a:p>
            <a:pPr marL="800100" lvl="1" indent="-342900">
              <a:buClr>
                <a:srgbClr val="C00000"/>
              </a:buClr>
              <a:buSzPct val="90000"/>
              <a:buFont typeface="Wingdings" pitchFamily="2" charset="2"/>
              <a:buChar char="§"/>
            </a:pPr>
            <a:r>
              <a:rPr lang="en-US" sz="2400" dirty="0" smtClean="0">
                <a:latin typeface="Trebuchet MS" pitchFamily="34" charset="0"/>
              </a:rPr>
              <a:t>R&amp;D</a:t>
            </a:r>
            <a:endParaRPr lang="fi-FI" sz="2400" dirty="0">
              <a:latin typeface="Trebuchet MS" pitchFamily="34" charset="0"/>
            </a:endParaRPr>
          </a:p>
        </p:txBody>
      </p:sp>
    </p:spTree>
    <p:extLst>
      <p:ext uri="{BB962C8B-B14F-4D97-AF65-F5344CB8AC3E}">
        <p14:creationId xmlns:p14="http://schemas.microsoft.com/office/powerpoint/2010/main" val="3221600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3587750"/>
            <a:ext cx="7772400" cy="1883410"/>
          </a:xfrm>
          <a:prstGeom prst="rect">
            <a:avLst/>
          </a:prstGeom>
        </p:spPr>
        <p:txBody>
          <a:bodyPr vert="horz" lIns="91440" tIns="45720" rIns="91440" bIns="45720" rtlCol="0" anchor="ctr">
            <a:normAutofit/>
          </a:bodyPr>
          <a:lstStyle/>
          <a:p>
            <a:pPr lvl="0" algn="ctr">
              <a:spcBef>
                <a:spcPct val="0"/>
              </a:spcBef>
              <a:spcAft>
                <a:spcPts val="600"/>
              </a:spcAft>
              <a:defRPr/>
            </a:pPr>
            <a:r>
              <a:rPr lang="en-AU" sz="4300" dirty="0" smtClean="0">
                <a:solidFill>
                  <a:schemeClr val="bg1"/>
                </a:solidFill>
                <a:latin typeface="+mj-lt"/>
              </a:rPr>
              <a:t>Peristaltic (Hose) Pumps</a:t>
            </a:r>
            <a:r>
              <a:rPr lang="en-US" sz="4300" dirty="0" smtClean="0">
                <a:solidFill>
                  <a:schemeClr val="bg1"/>
                </a:solidFill>
                <a:latin typeface="+mj-lt"/>
              </a:rPr>
              <a:t> </a:t>
            </a:r>
          </a:p>
        </p:txBody>
      </p:sp>
    </p:spTree>
    <p:extLst>
      <p:ext uri="{BB962C8B-B14F-4D97-AF65-F5344CB8AC3E}">
        <p14:creationId xmlns:p14="http://schemas.microsoft.com/office/powerpoint/2010/main" val="3073992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fi-FI" dirty="0" smtClean="0">
                <a:solidFill>
                  <a:srgbClr val="FF0000"/>
                </a:solidFill>
              </a:rPr>
              <a:t>Flowrox Peristaltic Pump Family</a:t>
            </a:r>
            <a:endParaRPr lang="en-US" dirty="0" smtClean="0">
              <a:solidFill>
                <a:srgbClr val="FF0000"/>
              </a:solidFill>
            </a:endParaRPr>
          </a:p>
        </p:txBody>
      </p:sp>
      <p:sp>
        <p:nvSpPr>
          <p:cNvPr id="4099" name="Rectangle 3"/>
          <p:cNvSpPr>
            <a:spLocks noGrp="1" noChangeArrowheads="1"/>
          </p:cNvSpPr>
          <p:nvPr>
            <p:ph sz="half" idx="1"/>
          </p:nvPr>
        </p:nvSpPr>
        <p:spPr>
          <a:xfrm>
            <a:off x="684213" y="1125538"/>
            <a:ext cx="4903787" cy="5038195"/>
          </a:xfrm>
          <a:solidFill>
            <a:schemeClr val="accent1">
              <a:alpha val="49019"/>
            </a:schemeClr>
          </a:solidFill>
          <a:ln>
            <a:solidFill>
              <a:schemeClr val="accent1"/>
            </a:solidFill>
            <a:miter lim="800000"/>
            <a:headEnd/>
            <a:tailEnd/>
          </a:ln>
        </p:spPr>
        <p:txBody>
          <a:bodyPr>
            <a:normAutofit fontScale="85000" lnSpcReduction="10000"/>
          </a:bodyPr>
          <a:lstStyle/>
          <a:p>
            <a:pPr eaLnBrk="1" hangingPunct="1">
              <a:lnSpc>
                <a:spcPct val="130000"/>
              </a:lnSpc>
              <a:spcBef>
                <a:spcPct val="50000"/>
              </a:spcBef>
            </a:pPr>
            <a:r>
              <a:rPr lang="en-US" dirty="0" smtClean="0"/>
              <a:t>LPP-T for transferring duties</a:t>
            </a:r>
          </a:p>
          <a:p>
            <a:pPr lvl="1" eaLnBrk="1" hangingPunct="1">
              <a:lnSpc>
                <a:spcPct val="60000"/>
              </a:lnSpc>
              <a:spcBef>
                <a:spcPct val="50000"/>
              </a:spcBef>
            </a:pPr>
            <a:r>
              <a:rPr lang="en-US" sz="1900" dirty="0" smtClean="0">
                <a:latin typeface="+mj-lt"/>
              </a:rPr>
              <a:t>Size range:	0.3-40 m</a:t>
            </a:r>
            <a:r>
              <a:rPr lang="en-US" sz="1900" baseline="30000" dirty="0" smtClean="0">
                <a:latin typeface="+mj-lt"/>
              </a:rPr>
              <a:t>3</a:t>
            </a:r>
            <a:r>
              <a:rPr lang="en-US" sz="1900" dirty="0" smtClean="0">
                <a:latin typeface="+mj-lt"/>
              </a:rPr>
              <a:t>/h </a:t>
            </a:r>
          </a:p>
          <a:p>
            <a:pPr lvl="1" eaLnBrk="1" hangingPunct="1">
              <a:lnSpc>
                <a:spcPct val="120000"/>
              </a:lnSpc>
              <a:spcBef>
                <a:spcPct val="50000"/>
              </a:spcBef>
            </a:pPr>
            <a:r>
              <a:rPr lang="en-US" sz="1900" dirty="0" smtClean="0">
                <a:latin typeface="+mj-lt"/>
              </a:rPr>
              <a:t>Maximum operating pressure: 10 bar</a:t>
            </a:r>
          </a:p>
          <a:p>
            <a:pPr lvl="1">
              <a:lnSpc>
                <a:spcPct val="120000"/>
              </a:lnSpc>
              <a:spcBef>
                <a:spcPct val="50000"/>
              </a:spcBef>
            </a:pPr>
            <a:r>
              <a:rPr lang="en-US" sz="1900" dirty="0" smtClean="0">
                <a:latin typeface="+mj-lt"/>
              </a:rPr>
              <a:t>Soon 100 m</a:t>
            </a:r>
            <a:r>
              <a:rPr lang="en-US" sz="1900" baseline="30000" dirty="0" smtClean="0">
                <a:latin typeface="+mj-lt"/>
              </a:rPr>
              <a:t>3</a:t>
            </a:r>
            <a:r>
              <a:rPr lang="en-US" sz="1900" dirty="0" smtClean="0">
                <a:latin typeface="+mj-lt"/>
              </a:rPr>
              <a:t>/h at 16 bar 24/7</a:t>
            </a:r>
          </a:p>
          <a:p>
            <a:pPr eaLnBrk="1" hangingPunct="1">
              <a:spcBef>
                <a:spcPct val="50000"/>
              </a:spcBef>
            </a:pPr>
            <a:r>
              <a:rPr lang="en-US" dirty="0" smtClean="0"/>
              <a:t>LPP-D for dosing duties</a:t>
            </a:r>
          </a:p>
          <a:p>
            <a:pPr lvl="1">
              <a:spcBef>
                <a:spcPct val="50000"/>
              </a:spcBef>
            </a:pPr>
            <a:r>
              <a:rPr lang="en-US" sz="1900" dirty="0" smtClean="0">
                <a:latin typeface="+mj-lt"/>
              </a:rPr>
              <a:t>Size range: 0.06-2.0 </a:t>
            </a:r>
            <a:r>
              <a:rPr lang="en-US" sz="1900" dirty="0">
                <a:latin typeface="+mj-lt"/>
              </a:rPr>
              <a:t>m</a:t>
            </a:r>
            <a:r>
              <a:rPr lang="en-US" sz="1900" baseline="30000" dirty="0">
                <a:latin typeface="+mj-lt"/>
              </a:rPr>
              <a:t>3</a:t>
            </a:r>
            <a:r>
              <a:rPr lang="en-US" sz="1900" dirty="0">
                <a:latin typeface="+mj-lt"/>
              </a:rPr>
              <a:t>/h </a:t>
            </a:r>
            <a:endParaRPr lang="en-US" sz="1900" dirty="0" smtClean="0">
              <a:latin typeface="+mj-lt"/>
            </a:endParaRPr>
          </a:p>
          <a:p>
            <a:pPr lvl="1" eaLnBrk="1" hangingPunct="1">
              <a:lnSpc>
                <a:spcPct val="120000"/>
              </a:lnSpc>
              <a:spcBef>
                <a:spcPct val="50000"/>
              </a:spcBef>
            </a:pPr>
            <a:r>
              <a:rPr lang="en-US" sz="1900" dirty="0" smtClean="0">
                <a:latin typeface="+mj-lt"/>
              </a:rPr>
              <a:t>Maximum operating pressure: 16 bar</a:t>
            </a:r>
          </a:p>
          <a:p>
            <a:pPr eaLnBrk="1" hangingPunct="1">
              <a:spcBef>
                <a:spcPct val="50000"/>
              </a:spcBef>
            </a:pPr>
            <a:r>
              <a:rPr lang="fi-FI" dirty="0" smtClean="0"/>
              <a:t>LPP-M for </a:t>
            </a:r>
            <a:r>
              <a:rPr lang="en-US" dirty="0" smtClean="0"/>
              <a:t>accurate metering duties</a:t>
            </a:r>
          </a:p>
          <a:p>
            <a:pPr lvl="1">
              <a:spcBef>
                <a:spcPct val="50000"/>
              </a:spcBef>
            </a:pPr>
            <a:r>
              <a:rPr lang="en-US" sz="1900" dirty="0">
                <a:latin typeface="+mj-lt"/>
              </a:rPr>
              <a:t>Size range: </a:t>
            </a:r>
            <a:r>
              <a:rPr lang="en-US" sz="1900" dirty="0" smtClean="0">
                <a:latin typeface="+mj-lt"/>
              </a:rPr>
              <a:t>0-0.13 </a:t>
            </a:r>
            <a:r>
              <a:rPr lang="en-US" sz="1900" dirty="0">
                <a:latin typeface="+mj-lt"/>
              </a:rPr>
              <a:t>m</a:t>
            </a:r>
            <a:r>
              <a:rPr lang="en-US" sz="1900" baseline="30000" dirty="0">
                <a:latin typeface="+mj-lt"/>
              </a:rPr>
              <a:t>3</a:t>
            </a:r>
            <a:r>
              <a:rPr lang="en-US" sz="1900" dirty="0">
                <a:latin typeface="+mj-lt"/>
              </a:rPr>
              <a:t>/h </a:t>
            </a:r>
          </a:p>
          <a:p>
            <a:pPr lvl="1">
              <a:lnSpc>
                <a:spcPct val="120000"/>
              </a:lnSpc>
              <a:spcBef>
                <a:spcPct val="50000"/>
              </a:spcBef>
            </a:pPr>
            <a:r>
              <a:rPr lang="en-US" sz="1900" dirty="0">
                <a:latin typeface="+mj-lt"/>
              </a:rPr>
              <a:t>Maximum operating pressure: </a:t>
            </a:r>
            <a:r>
              <a:rPr lang="en-US" sz="1900" dirty="0" smtClean="0">
                <a:latin typeface="+mj-lt"/>
              </a:rPr>
              <a:t>8.6 </a:t>
            </a:r>
            <a:r>
              <a:rPr lang="en-US" sz="1900" dirty="0">
                <a:latin typeface="+mj-lt"/>
              </a:rPr>
              <a:t>bar</a:t>
            </a:r>
          </a:p>
        </p:txBody>
      </p:sp>
      <p:pic>
        <p:nvPicPr>
          <p:cNvPr id="4104" name="Picture 8" descr="Larox LPP-T pu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107" y="1052513"/>
            <a:ext cx="1871662" cy="1827212"/>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LPP-D_taustaton_pie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5107" y="2879725"/>
            <a:ext cx="2398925" cy="169275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Larox LPP-M pu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5107" y="4465803"/>
            <a:ext cx="1387475"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706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idx="4294967295"/>
          </p:nvPr>
        </p:nvSpPr>
        <p:spPr>
          <a:xfrm>
            <a:off x="392113" y="252413"/>
            <a:ext cx="4677992" cy="763587"/>
          </a:xfrm>
        </p:spPr>
        <p:txBody>
          <a:bodyPr>
            <a:normAutofit fontScale="90000"/>
          </a:bodyPr>
          <a:lstStyle/>
          <a:p>
            <a:pPr eaLnBrk="1" hangingPunct="1"/>
            <a:r>
              <a:rPr lang="fi-FI" sz="2800" smtClean="0"/>
              <a:t>The Advanced LPP-T and LPP-D Design</a:t>
            </a:r>
            <a:endParaRPr lang="en-US" sz="2800" smtClean="0"/>
          </a:p>
        </p:txBody>
      </p:sp>
      <p:grpSp>
        <p:nvGrpSpPr>
          <p:cNvPr id="55301" name="Group 8"/>
          <p:cNvGrpSpPr>
            <a:grpSpLocks/>
          </p:cNvGrpSpPr>
          <p:nvPr/>
        </p:nvGrpSpPr>
        <p:grpSpPr bwMode="auto">
          <a:xfrm>
            <a:off x="965200" y="5056187"/>
            <a:ext cx="6183313" cy="1801813"/>
            <a:chOff x="776" y="2795"/>
            <a:chExt cx="3895" cy="1135"/>
          </a:xfrm>
        </p:grpSpPr>
        <p:pic>
          <p:nvPicPr>
            <p:cNvPr id="55302" name="Picture 9" descr="test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29" y="2990"/>
              <a:ext cx="742" cy="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11" descr="LPP anima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6" y="2795"/>
              <a:ext cx="1696"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4"/>
          <p:cNvGrpSpPr>
            <a:grpSpLocks/>
          </p:cNvGrpSpPr>
          <p:nvPr/>
        </p:nvGrpSpPr>
        <p:grpSpPr bwMode="auto">
          <a:xfrm>
            <a:off x="611188" y="845256"/>
            <a:ext cx="4666454" cy="638006"/>
            <a:chOff x="340" y="890"/>
            <a:chExt cx="4853" cy="341"/>
          </a:xfrm>
        </p:grpSpPr>
        <p:sp>
          <p:nvSpPr>
            <p:cNvPr id="10" name="Rectangle 10"/>
            <p:cNvSpPr>
              <a:spLocks noChangeArrowheads="1"/>
            </p:cNvSpPr>
            <p:nvPr/>
          </p:nvSpPr>
          <p:spPr bwMode="auto">
            <a:xfrm>
              <a:off x="340" y="890"/>
              <a:ext cx="2177" cy="341"/>
            </a:xfrm>
            <a:prstGeom prst="rect">
              <a:avLst/>
            </a:prstGeom>
            <a:solidFill>
              <a:schemeClr val="accent1">
                <a:lumMod val="40000"/>
                <a:lumOff val="60000"/>
              </a:schemeClr>
            </a:solidFill>
            <a:ln w="11113">
              <a:solidFill>
                <a:schemeClr val="bg2">
                  <a:lumMod val="75000"/>
                </a:schemeClr>
              </a:solidFill>
              <a:miter lim="800000"/>
              <a:headEnd/>
              <a:tailEnd/>
            </a:ln>
          </p:spPr>
          <p:txBody>
            <a:bodyPr/>
            <a:lstStyle/>
            <a:p>
              <a:pPr algn="ctr">
                <a:defRPr/>
              </a:pPr>
              <a:r>
                <a:rPr lang="fi-FI" sz="1400" b="1" dirty="0">
                  <a:latin typeface="Arial" charset="0"/>
                </a:rPr>
                <a:t>360 </a:t>
              </a:r>
              <a:r>
                <a:rPr lang="fi-FI" sz="1400" b="1" dirty="0" err="1">
                  <a:latin typeface="Arial" charset="0"/>
                </a:rPr>
                <a:t>degree</a:t>
              </a:r>
              <a:r>
                <a:rPr lang="fi-FI" sz="1400" b="1" dirty="0">
                  <a:latin typeface="Arial" charset="0"/>
                </a:rPr>
                <a:t> </a:t>
              </a:r>
            </a:p>
            <a:p>
              <a:pPr algn="ctr">
                <a:defRPr/>
              </a:pPr>
              <a:r>
                <a:rPr lang="fi-FI" sz="1400" b="1" dirty="0" err="1">
                  <a:latin typeface="Arial" charset="0"/>
                </a:rPr>
                <a:t>operating</a:t>
              </a:r>
              <a:r>
                <a:rPr lang="fi-FI" sz="1400" b="1" dirty="0">
                  <a:latin typeface="Arial" charset="0"/>
                </a:rPr>
                <a:t> </a:t>
              </a:r>
              <a:r>
                <a:rPr lang="fi-FI" sz="1400" b="1" dirty="0" err="1">
                  <a:latin typeface="Arial" charset="0"/>
                </a:rPr>
                <a:t>cycle</a:t>
              </a:r>
              <a:endParaRPr lang="fi-FI" sz="1400" b="1" dirty="0">
                <a:latin typeface="Arial" charset="0"/>
              </a:endParaRPr>
            </a:p>
          </p:txBody>
        </p:sp>
        <p:sp>
          <p:nvSpPr>
            <p:cNvPr id="11" name="Rectangle 10"/>
            <p:cNvSpPr>
              <a:spLocks noChangeArrowheads="1"/>
            </p:cNvSpPr>
            <p:nvPr/>
          </p:nvSpPr>
          <p:spPr bwMode="auto">
            <a:xfrm>
              <a:off x="3016" y="890"/>
              <a:ext cx="2177" cy="341"/>
            </a:xfrm>
            <a:prstGeom prst="rect">
              <a:avLst/>
            </a:prstGeom>
            <a:solidFill>
              <a:schemeClr val="accent1">
                <a:lumMod val="40000"/>
                <a:lumOff val="60000"/>
              </a:schemeClr>
            </a:solidFill>
            <a:ln w="11113">
              <a:solidFill>
                <a:schemeClr val="bg2">
                  <a:lumMod val="75000"/>
                </a:schemeClr>
              </a:solidFill>
              <a:miter lim="800000"/>
              <a:headEnd/>
              <a:tailEnd/>
            </a:ln>
          </p:spPr>
          <p:txBody>
            <a:bodyPr/>
            <a:lstStyle/>
            <a:p>
              <a:pPr algn="ctr">
                <a:spcBef>
                  <a:spcPct val="20000"/>
                </a:spcBef>
                <a:buClr>
                  <a:srgbClr val="C20202"/>
                </a:buClr>
                <a:buFont typeface="Wingdings" pitchFamily="2" charset="2"/>
                <a:buNone/>
              </a:pPr>
              <a:r>
                <a:rPr lang="fi-FI" sz="1400" b="1">
                  <a:latin typeface="Arial" charset="0"/>
                </a:rPr>
                <a:t>Higher flow per compression than any other peristaltic pump</a:t>
              </a:r>
              <a:endParaRPr lang="fi-FI" sz="1400">
                <a:latin typeface="Arial" charset="0"/>
              </a:endParaRPr>
            </a:p>
            <a:p>
              <a:pPr algn="ctr"/>
              <a:endParaRPr lang="fi-FI" sz="1400">
                <a:latin typeface="Arial" charset="0"/>
              </a:endParaRPr>
            </a:p>
          </p:txBody>
        </p:sp>
        <p:sp>
          <p:nvSpPr>
            <p:cNvPr id="12" name="Line 7"/>
            <p:cNvSpPr>
              <a:spLocks noChangeShapeType="1"/>
            </p:cNvSpPr>
            <p:nvPr/>
          </p:nvSpPr>
          <p:spPr bwMode="auto">
            <a:xfrm>
              <a:off x="2517" y="1071"/>
              <a:ext cx="49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sz="1400"/>
            </a:p>
          </p:txBody>
        </p:sp>
      </p:grpSp>
      <p:grpSp>
        <p:nvGrpSpPr>
          <p:cNvPr id="13" name="Group 8"/>
          <p:cNvGrpSpPr>
            <a:grpSpLocks/>
          </p:cNvGrpSpPr>
          <p:nvPr/>
        </p:nvGrpSpPr>
        <p:grpSpPr bwMode="auto">
          <a:xfrm>
            <a:off x="611188" y="1565981"/>
            <a:ext cx="4666454" cy="638006"/>
            <a:chOff x="340" y="1480"/>
            <a:chExt cx="4853" cy="341"/>
          </a:xfrm>
        </p:grpSpPr>
        <p:sp>
          <p:nvSpPr>
            <p:cNvPr id="14" name="Rectangle 10"/>
            <p:cNvSpPr>
              <a:spLocks noChangeArrowheads="1"/>
            </p:cNvSpPr>
            <p:nvPr/>
          </p:nvSpPr>
          <p:spPr bwMode="auto">
            <a:xfrm>
              <a:off x="340" y="1480"/>
              <a:ext cx="2177" cy="341"/>
            </a:xfrm>
            <a:prstGeom prst="rect">
              <a:avLst/>
            </a:prstGeom>
            <a:solidFill>
              <a:schemeClr val="accent1">
                <a:lumMod val="40000"/>
                <a:lumOff val="60000"/>
              </a:schemeClr>
            </a:solidFill>
            <a:ln w="11113">
              <a:solidFill>
                <a:schemeClr val="bg2">
                  <a:lumMod val="75000"/>
                </a:schemeClr>
              </a:solidFill>
              <a:miter lim="800000"/>
              <a:headEnd/>
              <a:tailEnd/>
            </a:ln>
          </p:spPr>
          <p:txBody>
            <a:bodyPr/>
            <a:lstStyle/>
            <a:p>
              <a:pPr algn="ctr">
                <a:defRPr/>
              </a:pPr>
              <a:r>
                <a:rPr lang="fi-FI" sz="1400" b="1" dirty="0">
                  <a:latin typeface="Arial" charset="0"/>
                </a:rPr>
                <a:t>Only </a:t>
              </a:r>
              <a:r>
                <a:rPr lang="fi-FI" sz="1400" b="1" dirty="0" smtClean="0">
                  <a:latin typeface="Arial" charset="0"/>
                </a:rPr>
                <a:t>one</a:t>
              </a:r>
              <a:r>
                <a:rPr lang="fi-FI" sz="1400" b="1" dirty="0">
                  <a:latin typeface="Arial" charset="0"/>
                </a:rPr>
                <a:t> </a:t>
              </a:r>
              <a:r>
                <a:rPr lang="fi-FI" sz="1400" b="1" dirty="0" smtClean="0">
                  <a:latin typeface="Arial" charset="0"/>
                </a:rPr>
                <a:t>compression </a:t>
              </a:r>
              <a:endParaRPr lang="fi-FI" sz="1400" b="1" dirty="0">
                <a:latin typeface="Arial" charset="0"/>
              </a:endParaRPr>
            </a:p>
            <a:p>
              <a:pPr algn="ctr">
                <a:defRPr/>
              </a:pPr>
              <a:r>
                <a:rPr lang="fi-FI" sz="1400" b="1" dirty="0">
                  <a:latin typeface="Arial" charset="0"/>
                </a:rPr>
                <a:t>per </a:t>
              </a:r>
              <a:r>
                <a:rPr lang="fi-FI" sz="1400" b="1" dirty="0" err="1">
                  <a:latin typeface="Arial" charset="0"/>
                </a:rPr>
                <a:t>revolution</a:t>
              </a:r>
              <a:endParaRPr lang="fi-FI" sz="1400" b="1" dirty="0">
                <a:latin typeface="Arial" charset="0"/>
              </a:endParaRPr>
            </a:p>
          </p:txBody>
        </p:sp>
        <p:sp>
          <p:nvSpPr>
            <p:cNvPr id="15" name="Rectangle 10"/>
            <p:cNvSpPr>
              <a:spLocks noChangeArrowheads="1"/>
            </p:cNvSpPr>
            <p:nvPr/>
          </p:nvSpPr>
          <p:spPr bwMode="auto">
            <a:xfrm>
              <a:off x="3016" y="1480"/>
              <a:ext cx="2177" cy="341"/>
            </a:xfrm>
            <a:prstGeom prst="rect">
              <a:avLst/>
            </a:prstGeom>
            <a:solidFill>
              <a:schemeClr val="accent1">
                <a:lumMod val="40000"/>
                <a:lumOff val="60000"/>
              </a:schemeClr>
            </a:solidFill>
            <a:ln w="11113">
              <a:solidFill>
                <a:schemeClr val="bg2">
                  <a:lumMod val="75000"/>
                </a:schemeClr>
              </a:solidFill>
              <a:miter lim="800000"/>
              <a:headEnd/>
              <a:tailEnd/>
            </a:ln>
          </p:spPr>
          <p:txBody>
            <a:bodyPr/>
            <a:lstStyle/>
            <a:p>
              <a:pPr algn="ctr">
                <a:spcBef>
                  <a:spcPct val="20000"/>
                </a:spcBef>
                <a:buClr>
                  <a:srgbClr val="C20202"/>
                </a:buClr>
                <a:buFont typeface="Wingdings" pitchFamily="2" charset="2"/>
                <a:buNone/>
                <a:defRPr/>
              </a:pPr>
              <a:r>
                <a:rPr lang="fi-FI" sz="1400" b="1" dirty="0" err="1">
                  <a:latin typeface="Arial" charset="0"/>
                </a:rPr>
                <a:t>Extended</a:t>
              </a:r>
              <a:r>
                <a:rPr lang="fi-FI" sz="1400" b="1" dirty="0">
                  <a:latin typeface="Arial" charset="0"/>
                </a:rPr>
                <a:t> </a:t>
              </a:r>
            </a:p>
            <a:p>
              <a:pPr algn="ctr">
                <a:spcBef>
                  <a:spcPct val="20000"/>
                </a:spcBef>
                <a:buClr>
                  <a:srgbClr val="C20202"/>
                </a:buClr>
                <a:buFont typeface="Wingdings" pitchFamily="2" charset="2"/>
                <a:buNone/>
                <a:defRPr/>
              </a:pPr>
              <a:r>
                <a:rPr lang="fi-FI" sz="1400" b="1" dirty="0">
                  <a:latin typeface="Arial" charset="0"/>
                </a:rPr>
                <a:t>hose life</a:t>
              </a:r>
            </a:p>
            <a:p>
              <a:pPr algn="ctr">
                <a:defRPr/>
              </a:pPr>
              <a:endParaRPr lang="fi-FI" sz="1400" b="1" dirty="0">
                <a:latin typeface="Arial" charset="0"/>
              </a:endParaRPr>
            </a:p>
          </p:txBody>
        </p:sp>
        <p:sp>
          <p:nvSpPr>
            <p:cNvPr id="16" name="Line 11"/>
            <p:cNvSpPr>
              <a:spLocks noChangeShapeType="1"/>
            </p:cNvSpPr>
            <p:nvPr/>
          </p:nvSpPr>
          <p:spPr bwMode="auto">
            <a:xfrm>
              <a:off x="2517" y="1661"/>
              <a:ext cx="49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sz="1400"/>
            </a:p>
          </p:txBody>
        </p:sp>
      </p:grpSp>
      <p:grpSp>
        <p:nvGrpSpPr>
          <p:cNvPr id="17" name="Group 12"/>
          <p:cNvGrpSpPr>
            <a:grpSpLocks/>
          </p:cNvGrpSpPr>
          <p:nvPr/>
        </p:nvGrpSpPr>
        <p:grpSpPr bwMode="auto">
          <a:xfrm>
            <a:off x="611188" y="2285119"/>
            <a:ext cx="4666454" cy="638005"/>
            <a:chOff x="295" y="1933"/>
            <a:chExt cx="4853" cy="341"/>
          </a:xfrm>
        </p:grpSpPr>
        <p:sp>
          <p:nvSpPr>
            <p:cNvPr id="18" name="Rectangle 10"/>
            <p:cNvSpPr>
              <a:spLocks noChangeArrowheads="1"/>
            </p:cNvSpPr>
            <p:nvPr/>
          </p:nvSpPr>
          <p:spPr bwMode="auto">
            <a:xfrm>
              <a:off x="295" y="1933"/>
              <a:ext cx="2177" cy="341"/>
            </a:xfrm>
            <a:prstGeom prst="rect">
              <a:avLst/>
            </a:prstGeom>
            <a:solidFill>
              <a:schemeClr val="accent1">
                <a:lumMod val="40000"/>
                <a:lumOff val="60000"/>
              </a:schemeClr>
            </a:solidFill>
            <a:ln w="11113">
              <a:solidFill>
                <a:schemeClr val="bg2">
                  <a:lumMod val="75000"/>
                </a:schemeClr>
              </a:solidFill>
              <a:miter lim="800000"/>
              <a:headEnd/>
              <a:tailEnd/>
            </a:ln>
          </p:spPr>
          <p:txBody>
            <a:bodyPr/>
            <a:lstStyle/>
            <a:p>
              <a:pPr algn="ctr">
                <a:defRPr/>
              </a:pPr>
              <a:r>
                <a:rPr lang="en-US" sz="1400" b="1" dirty="0">
                  <a:latin typeface="Arial" charset="0"/>
                </a:rPr>
                <a:t>Rolling </a:t>
              </a:r>
            </a:p>
            <a:p>
              <a:pPr algn="ctr">
                <a:defRPr/>
              </a:pPr>
              <a:r>
                <a:rPr lang="en-US" sz="1400" b="1" dirty="0">
                  <a:latin typeface="Arial" charset="0"/>
                </a:rPr>
                <a:t>hose contact</a:t>
              </a:r>
              <a:endParaRPr lang="fi-FI" sz="1400" b="1" dirty="0">
                <a:latin typeface="Arial" charset="0"/>
              </a:endParaRPr>
            </a:p>
          </p:txBody>
        </p:sp>
        <p:sp>
          <p:nvSpPr>
            <p:cNvPr id="19" name="Rectangle 10"/>
            <p:cNvSpPr>
              <a:spLocks noChangeArrowheads="1"/>
            </p:cNvSpPr>
            <p:nvPr/>
          </p:nvSpPr>
          <p:spPr bwMode="auto">
            <a:xfrm>
              <a:off x="2971" y="1933"/>
              <a:ext cx="2177" cy="341"/>
            </a:xfrm>
            <a:prstGeom prst="rect">
              <a:avLst/>
            </a:prstGeom>
            <a:solidFill>
              <a:schemeClr val="accent1">
                <a:lumMod val="40000"/>
                <a:lumOff val="60000"/>
              </a:schemeClr>
            </a:solidFill>
            <a:ln w="11113">
              <a:solidFill>
                <a:schemeClr val="bg2">
                  <a:lumMod val="75000"/>
                </a:schemeClr>
              </a:solidFill>
              <a:miter lim="800000"/>
              <a:headEnd/>
              <a:tailEnd/>
            </a:ln>
          </p:spPr>
          <p:txBody>
            <a:bodyPr/>
            <a:lstStyle/>
            <a:p>
              <a:pPr algn="ctr">
                <a:spcBef>
                  <a:spcPct val="20000"/>
                </a:spcBef>
                <a:buClr>
                  <a:srgbClr val="C20202"/>
                </a:buClr>
                <a:buFont typeface="Wingdings" pitchFamily="2" charset="2"/>
                <a:buNone/>
              </a:pPr>
              <a:r>
                <a:rPr lang="en-US" sz="1400" b="1" dirty="0">
                  <a:latin typeface="Arial" charset="0"/>
                </a:rPr>
                <a:t>No </a:t>
              </a:r>
              <a:r>
                <a:rPr lang="en-US" sz="1400" b="1" dirty="0" smtClean="0">
                  <a:latin typeface="Arial" charset="0"/>
                </a:rPr>
                <a:t>overheating</a:t>
              </a:r>
              <a:endParaRPr lang="en-US" sz="1400" dirty="0">
                <a:latin typeface="Arial" charset="0"/>
              </a:endParaRPr>
            </a:p>
          </p:txBody>
        </p:sp>
        <p:sp>
          <p:nvSpPr>
            <p:cNvPr id="20" name="Line 15"/>
            <p:cNvSpPr>
              <a:spLocks noChangeShapeType="1"/>
            </p:cNvSpPr>
            <p:nvPr/>
          </p:nvSpPr>
          <p:spPr bwMode="auto">
            <a:xfrm>
              <a:off x="2472" y="2114"/>
              <a:ext cx="49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sz="1400"/>
            </a:p>
          </p:txBody>
        </p:sp>
      </p:grpSp>
      <p:grpSp>
        <p:nvGrpSpPr>
          <p:cNvPr id="21" name="Group 20"/>
          <p:cNvGrpSpPr>
            <a:grpSpLocks/>
          </p:cNvGrpSpPr>
          <p:nvPr/>
        </p:nvGrpSpPr>
        <p:grpSpPr bwMode="auto">
          <a:xfrm>
            <a:off x="611188" y="3005844"/>
            <a:ext cx="4666454" cy="638005"/>
            <a:chOff x="476" y="2341"/>
            <a:chExt cx="4853" cy="341"/>
          </a:xfrm>
        </p:grpSpPr>
        <p:sp>
          <p:nvSpPr>
            <p:cNvPr id="22" name="Rectangle 10"/>
            <p:cNvSpPr>
              <a:spLocks noChangeArrowheads="1"/>
            </p:cNvSpPr>
            <p:nvPr/>
          </p:nvSpPr>
          <p:spPr bwMode="auto">
            <a:xfrm>
              <a:off x="476" y="2341"/>
              <a:ext cx="2177" cy="341"/>
            </a:xfrm>
            <a:prstGeom prst="rect">
              <a:avLst/>
            </a:prstGeom>
            <a:solidFill>
              <a:schemeClr val="accent1">
                <a:lumMod val="40000"/>
                <a:lumOff val="60000"/>
              </a:schemeClr>
            </a:solidFill>
            <a:ln w="11113">
              <a:solidFill>
                <a:schemeClr val="bg2">
                  <a:lumMod val="75000"/>
                </a:schemeClr>
              </a:solidFill>
              <a:miter lim="800000"/>
              <a:headEnd/>
              <a:tailEnd/>
            </a:ln>
          </p:spPr>
          <p:txBody>
            <a:bodyPr/>
            <a:lstStyle/>
            <a:p>
              <a:pPr algn="ctr">
                <a:spcBef>
                  <a:spcPct val="20000"/>
                </a:spcBef>
                <a:buClr>
                  <a:srgbClr val="C20202"/>
                </a:buClr>
                <a:buFont typeface="Wingdings" pitchFamily="2" charset="2"/>
                <a:buNone/>
                <a:defRPr/>
              </a:pPr>
              <a:r>
                <a:rPr lang="fi-FI" sz="1400" b="1" dirty="0" err="1">
                  <a:latin typeface="Arial" charset="0"/>
                </a:rPr>
                <a:t>In-line</a:t>
              </a:r>
              <a:r>
                <a:rPr lang="fi-FI" sz="1400" b="1" dirty="0">
                  <a:latin typeface="Arial" charset="0"/>
                </a:rPr>
                <a:t> </a:t>
              </a:r>
            </a:p>
            <a:p>
              <a:pPr algn="ctr">
                <a:spcBef>
                  <a:spcPct val="20000"/>
                </a:spcBef>
                <a:buClr>
                  <a:srgbClr val="C20202"/>
                </a:buClr>
                <a:buFont typeface="Wingdings" pitchFamily="2" charset="2"/>
                <a:buNone/>
                <a:defRPr/>
              </a:pPr>
              <a:r>
                <a:rPr lang="fi-FI" sz="1400" b="1" dirty="0" err="1">
                  <a:latin typeface="Arial" charset="0"/>
                </a:rPr>
                <a:t>pipe</a:t>
              </a:r>
              <a:r>
                <a:rPr lang="fi-FI" sz="1400" b="1" dirty="0">
                  <a:latin typeface="Arial" charset="0"/>
                </a:rPr>
                <a:t> </a:t>
              </a:r>
              <a:r>
                <a:rPr lang="fi-FI" sz="1400" b="1" dirty="0" err="1">
                  <a:latin typeface="Arial" charset="0"/>
                </a:rPr>
                <a:t>connection</a:t>
              </a:r>
              <a:endParaRPr lang="fi-FI" sz="1400" b="1" dirty="0">
                <a:latin typeface="Arial" charset="0"/>
              </a:endParaRPr>
            </a:p>
          </p:txBody>
        </p:sp>
        <p:sp>
          <p:nvSpPr>
            <p:cNvPr id="23" name="Rectangle 10"/>
            <p:cNvSpPr>
              <a:spLocks noChangeArrowheads="1"/>
            </p:cNvSpPr>
            <p:nvPr/>
          </p:nvSpPr>
          <p:spPr bwMode="auto">
            <a:xfrm>
              <a:off x="3152" y="2341"/>
              <a:ext cx="2177" cy="341"/>
            </a:xfrm>
            <a:prstGeom prst="rect">
              <a:avLst/>
            </a:prstGeom>
            <a:solidFill>
              <a:schemeClr val="accent1">
                <a:lumMod val="40000"/>
                <a:lumOff val="60000"/>
              </a:schemeClr>
            </a:solidFill>
            <a:ln w="11113">
              <a:solidFill>
                <a:schemeClr val="bg2">
                  <a:lumMod val="75000"/>
                </a:schemeClr>
              </a:solidFill>
              <a:miter lim="800000"/>
              <a:headEnd/>
              <a:tailEnd/>
            </a:ln>
          </p:spPr>
          <p:txBody>
            <a:bodyPr/>
            <a:lstStyle/>
            <a:p>
              <a:pPr algn="ctr">
                <a:spcBef>
                  <a:spcPct val="20000"/>
                </a:spcBef>
                <a:buClr>
                  <a:srgbClr val="C20202"/>
                </a:buClr>
                <a:buFont typeface="Wingdings" pitchFamily="2" charset="2"/>
                <a:buNone/>
              </a:pPr>
              <a:r>
                <a:rPr lang="fi-FI" sz="1400" b="1">
                  <a:latin typeface="Arial" charset="0"/>
                </a:rPr>
                <a:t>Simple </a:t>
              </a:r>
            </a:p>
            <a:p>
              <a:pPr algn="ctr">
                <a:spcBef>
                  <a:spcPct val="20000"/>
                </a:spcBef>
                <a:buClr>
                  <a:srgbClr val="C20202"/>
                </a:buClr>
                <a:buFont typeface="Wingdings" pitchFamily="2" charset="2"/>
                <a:buNone/>
              </a:pPr>
              <a:r>
                <a:rPr lang="fi-FI" sz="1400" b="1">
                  <a:latin typeface="Arial" charset="0"/>
                </a:rPr>
                <a:t>installation</a:t>
              </a:r>
            </a:p>
            <a:p>
              <a:pPr algn="ctr"/>
              <a:endParaRPr lang="fi-FI" sz="1400" b="1">
                <a:latin typeface="Arial" charset="0"/>
              </a:endParaRPr>
            </a:p>
          </p:txBody>
        </p:sp>
        <p:sp>
          <p:nvSpPr>
            <p:cNvPr id="24" name="Line 19"/>
            <p:cNvSpPr>
              <a:spLocks noChangeShapeType="1"/>
            </p:cNvSpPr>
            <p:nvPr/>
          </p:nvSpPr>
          <p:spPr bwMode="auto">
            <a:xfrm>
              <a:off x="2653" y="2522"/>
              <a:ext cx="49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sz="1400"/>
            </a:p>
          </p:txBody>
        </p:sp>
      </p:grpSp>
      <p:grpSp>
        <p:nvGrpSpPr>
          <p:cNvPr id="29" name="Group 24"/>
          <p:cNvGrpSpPr>
            <a:grpSpLocks/>
          </p:cNvGrpSpPr>
          <p:nvPr/>
        </p:nvGrpSpPr>
        <p:grpSpPr bwMode="auto">
          <a:xfrm>
            <a:off x="611188" y="3730481"/>
            <a:ext cx="4666454" cy="638005"/>
            <a:chOff x="340" y="3324"/>
            <a:chExt cx="4853" cy="341"/>
          </a:xfrm>
        </p:grpSpPr>
        <p:sp>
          <p:nvSpPr>
            <p:cNvPr id="30" name="Rectangle 10"/>
            <p:cNvSpPr>
              <a:spLocks noChangeArrowheads="1"/>
            </p:cNvSpPr>
            <p:nvPr/>
          </p:nvSpPr>
          <p:spPr bwMode="auto">
            <a:xfrm>
              <a:off x="340" y="3324"/>
              <a:ext cx="2177" cy="341"/>
            </a:xfrm>
            <a:prstGeom prst="rect">
              <a:avLst/>
            </a:prstGeom>
            <a:solidFill>
              <a:schemeClr val="accent1">
                <a:lumMod val="40000"/>
                <a:lumOff val="60000"/>
              </a:schemeClr>
            </a:solidFill>
            <a:ln w="11113">
              <a:solidFill>
                <a:schemeClr val="bg2">
                  <a:lumMod val="75000"/>
                </a:schemeClr>
              </a:solidFill>
              <a:miter lim="800000"/>
              <a:headEnd/>
              <a:tailEnd/>
            </a:ln>
          </p:spPr>
          <p:txBody>
            <a:bodyPr/>
            <a:lstStyle/>
            <a:p>
              <a:pPr algn="ctr"/>
              <a:r>
                <a:rPr lang="fi-FI" sz="1400" b="1" dirty="0">
                  <a:latin typeface="Arial" charset="0"/>
                </a:rPr>
                <a:t>Low lubrication need,</a:t>
              </a:r>
            </a:p>
            <a:p>
              <a:pPr algn="ctr"/>
              <a:r>
                <a:rPr lang="fi-FI" sz="1400" b="1" dirty="0">
                  <a:latin typeface="Arial" charset="0"/>
                </a:rPr>
                <a:t>low energy consumption</a:t>
              </a:r>
            </a:p>
          </p:txBody>
        </p:sp>
        <p:sp>
          <p:nvSpPr>
            <p:cNvPr id="31" name="Rectangle 10"/>
            <p:cNvSpPr>
              <a:spLocks noChangeArrowheads="1"/>
            </p:cNvSpPr>
            <p:nvPr/>
          </p:nvSpPr>
          <p:spPr bwMode="auto">
            <a:xfrm>
              <a:off x="3016" y="3324"/>
              <a:ext cx="2177" cy="341"/>
            </a:xfrm>
            <a:prstGeom prst="rect">
              <a:avLst/>
            </a:prstGeom>
            <a:solidFill>
              <a:schemeClr val="accent1">
                <a:lumMod val="40000"/>
                <a:lumOff val="60000"/>
              </a:schemeClr>
            </a:solidFill>
            <a:ln w="11113">
              <a:solidFill>
                <a:schemeClr val="bg2">
                  <a:lumMod val="75000"/>
                </a:schemeClr>
              </a:solidFill>
              <a:miter lim="800000"/>
              <a:headEnd/>
              <a:tailEnd/>
            </a:ln>
          </p:spPr>
          <p:txBody>
            <a:bodyPr/>
            <a:lstStyle/>
            <a:p>
              <a:pPr algn="ctr">
                <a:spcBef>
                  <a:spcPct val="20000"/>
                </a:spcBef>
                <a:buClr>
                  <a:srgbClr val="C20202"/>
                </a:buClr>
                <a:buFont typeface="Wingdings" pitchFamily="2" charset="2"/>
                <a:buNone/>
                <a:defRPr/>
              </a:pPr>
              <a:r>
                <a:rPr lang="fi-FI" sz="1400" b="1" dirty="0" err="1">
                  <a:latin typeface="Arial" charset="0"/>
                </a:rPr>
                <a:t>Low</a:t>
              </a:r>
              <a:r>
                <a:rPr lang="fi-FI" sz="1400" b="1" dirty="0">
                  <a:latin typeface="Arial" charset="0"/>
                </a:rPr>
                <a:t> </a:t>
              </a:r>
            </a:p>
            <a:p>
              <a:pPr algn="ctr">
                <a:spcBef>
                  <a:spcPct val="20000"/>
                </a:spcBef>
                <a:buClr>
                  <a:srgbClr val="C20202"/>
                </a:buClr>
                <a:buFont typeface="Wingdings" pitchFamily="2" charset="2"/>
                <a:buNone/>
                <a:defRPr/>
              </a:pPr>
              <a:r>
                <a:rPr lang="fi-FI" sz="1400" b="1" dirty="0" err="1">
                  <a:latin typeface="Arial" charset="0"/>
                </a:rPr>
                <a:t>operating</a:t>
              </a:r>
              <a:r>
                <a:rPr lang="fi-FI" sz="1400" b="1" dirty="0">
                  <a:latin typeface="Arial" charset="0"/>
                </a:rPr>
                <a:t> </a:t>
              </a:r>
              <a:r>
                <a:rPr lang="fi-FI" sz="1400" b="1" dirty="0" err="1">
                  <a:latin typeface="Arial" charset="0"/>
                </a:rPr>
                <a:t>costs</a:t>
              </a:r>
              <a:endParaRPr lang="fi-FI" sz="1400" b="1" dirty="0">
                <a:latin typeface="Arial" charset="0"/>
              </a:endParaRPr>
            </a:p>
            <a:p>
              <a:pPr algn="ctr">
                <a:defRPr/>
              </a:pPr>
              <a:endParaRPr lang="fi-FI" sz="1400" b="1" dirty="0">
                <a:latin typeface="Arial" charset="0"/>
              </a:endParaRPr>
            </a:p>
          </p:txBody>
        </p:sp>
        <p:sp>
          <p:nvSpPr>
            <p:cNvPr id="32" name="Line 27"/>
            <p:cNvSpPr>
              <a:spLocks noChangeShapeType="1"/>
            </p:cNvSpPr>
            <p:nvPr/>
          </p:nvSpPr>
          <p:spPr bwMode="auto">
            <a:xfrm>
              <a:off x="2517" y="3475"/>
              <a:ext cx="49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sz="1400"/>
            </a:p>
          </p:txBody>
        </p:sp>
      </p:grpSp>
      <p:grpSp>
        <p:nvGrpSpPr>
          <p:cNvPr id="33" name="Group 32"/>
          <p:cNvGrpSpPr>
            <a:grpSpLocks/>
          </p:cNvGrpSpPr>
          <p:nvPr/>
        </p:nvGrpSpPr>
        <p:grpSpPr bwMode="auto">
          <a:xfrm>
            <a:off x="611187" y="124530"/>
            <a:ext cx="4897791" cy="440443"/>
            <a:chOff x="340" y="890"/>
            <a:chExt cx="4853" cy="281"/>
          </a:xfrm>
        </p:grpSpPr>
        <p:sp>
          <p:nvSpPr>
            <p:cNvPr id="34" name="Rectangle 10"/>
            <p:cNvSpPr>
              <a:spLocks noChangeArrowheads="1"/>
            </p:cNvSpPr>
            <p:nvPr/>
          </p:nvSpPr>
          <p:spPr bwMode="auto">
            <a:xfrm>
              <a:off x="340" y="890"/>
              <a:ext cx="2177" cy="281"/>
            </a:xfrm>
            <a:prstGeom prst="rect">
              <a:avLst/>
            </a:prstGeom>
            <a:solidFill>
              <a:schemeClr val="accent2">
                <a:alpha val="30196"/>
              </a:schemeClr>
            </a:solidFill>
            <a:ln w="11113">
              <a:solidFill>
                <a:srgbClr val="606060"/>
              </a:solidFill>
              <a:miter lim="800000"/>
              <a:headEnd/>
              <a:tailEnd/>
            </a:ln>
          </p:spPr>
          <p:txBody>
            <a:bodyPr/>
            <a:lstStyle/>
            <a:p>
              <a:pPr algn="ctr"/>
              <a:r>
                <a:rPr lang="en-US" sz="1800" b="1" dirty="0" err="1" smtClean="0">
                  <a:latin typeface="Arial" charset="0"/>
                </a:rPr>
                <a:t>Flowrox</a:t>
              </a:r>
              <a:r>
                <a:rPr lang="en-US" sz="1800" b="1" dirty="0" smtClean="0">
                  <a:latin typeface="Arial" charset="0"/>
                </a:rPr>
                <a:t> Pump</a:t>
              </a:r>
              <a:endParaRPr lang="fi-FI" sz="1800" b="1" dirty="0">
                <a:latin typeface="Arial" charset="0"/>
              </a:endParaRPr>
            </a:p>
          </p:txBody>
        </p:sp>
        <p:sp>
          <p:nvSpPr>
            <p:cNvPr id="35" name="Rectangle 10"/>
            <p:cNvSpPr>
              <a:spLocks noChangeArrowheads="1"/>
            </p:cNvSpPr>
            <p:nvPr/>
          </p:nvSpPr>
          <p:spPr bwMode="auto">
            <a:xfrm>
              <a:off x="3016" y="890"/>
              <a:ext cx="2177" cy="281"/>
            </a:xfrm>
            <a:prstGeom prst="rect">
              <a:avLst/>
            </a:prstGeom>
            <a:solidFill>
              <a:schemeClr val="accent2">
                <a:alpha val="30196"/>
              </a:schemeClr>
            </a:solidFill>
            <a:ln w="11176">
              <a:solidFill>
                <a:srgbClr val="606060"/>
              </a:solidFill>
              <a:miter lim="800000"/>
              <a:headEnd/>
              <a:tailEnd/>
            </a:ln>
          </p:spPr>
          <p:txBody>
            <a:bodyPr/>
            <a:lstStyle/>
            <a:p>
              <a:pPr algn="ctr">
                <a:spcBef>
                  <a:spcPct val="20000"/>
                </a:spcBef>
                <a:buClr>
                  <a:srgbClr val="C20202"/>
                </a:buClr>
                <a:buFont typeface="Wingdings" pitchFamily="2" charset="2"/>
                <a:buNone/>
              </a:pPr>
              <a:r>
                <a:rPr lang="fi-FI" sz="1800" b="1" dirty="0">
                  <a:solidFill>
                    <a:srgbClr val="CC0000"/>
                  </a:solidFill>
                  <a:latin typeface="Arial" charset="0"/>
                </a:rPr>
                <a:t>Process  </a:t>
              </a:r>
              <a:r>
                <a:rPr lang="fi-FI" sz="1800" b="1" dirty="0" smtClean="0">
                  <a:solidFill>
                    <a:srgbClr val="CC0000"/>
                  </a:solidFill>
                  <a:latin typeface="Arial" charset="0"/>
                </a:rPr>
                <a:t>Benefits</a:t>
              </a:r>
              <a:r>
                <a:rPr lang="fi-FI" sz="1800" dirty="0" smtClean="0">
                  <a:solidFill>
                    <a:srgbClr val="CC0000"/>
                  </a:solidFill>
                </a:rPr>
                <a:t> </a:t>
              </a:r>
              <a:endParaRPr lang="fi-FI" sz="1800" dirty="0">
                <a:solidFill>
                  <a:srgbClr val="CC0000"/>
                </a:solidFill>
              </a:endParaRPr>
            </a:p>
            <a:p>
              <a:endParaRPr lang="fi-FI" sz="1800" dirty="0">
                <a:solidFill>
                  <a:srgbClr val="CC0000"/>
                </a:solidFill>
                <a:latin typeface="Arial" charset="0"/>
              </a:endParaRPr>
            </a:p>
          </p:txBody>
        </p:sp>
        <p:sp>
          <p:nvSpPr>
            <p:cNvPr id="36" name="Line 35"/>
            <p:cNvSpPr>
              <a:spLocks noChangeShapeType="1"/>
            </p:cNvSpPr>
            <p:nvPr/>
          </p:nvSpPr>
          <p:spPr bwMode="auto">
            <a:xfrm>
              <a:off x="2517" y="1071"/>
              <a:ext cx="49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AU"/>
            </a:p>
          </p:txBody>
        </p:sp>
      </p:grpSp>
      <p:sp>
        <p:nvSpPr>
          <p:cNvPr id="2" name="TextBox 1"/>
          <p:cNvSpPr txBox="1"/>
          <p:nvPr/>
        </p:nvSpPr>
        <p:spPr>
          <a:xfrm>
            <a:off x="965200" y="4534462"/>
            <a:ext cx="1739306" cy="369332"/>
          </a:xfrm>
          <a:prstGeom prst="rect">
            <a:avLst/>
          </a:prstGeom>
          <a:noFill/>
        </p:spPr>
        <p:txBody>
          <a:bodyPr wrap="square" rtlCol="0">
            <a:spAutoFit/>
          </a:bodyPr>
          <a:lstStyle/>
          <a:p>
            <a:r>
              <a:rPr lang="en-AU" dirty="0" err="1" smtClean="0">
                <a:latin typeface="+mj-lt"/>
              </a:rPr>
              <a:t>Flowrox</a:t>
            </a:r>
            <a:r>
              <a:rPr lang="en-AU" dirty="0" smtClean="0">
                <a:latin typeface="+mj-lt"/>
              </a:rPr>
              <a:t> LPP</a:t>
            </a:r>
            <a:endParaRPr lang="en-AU" dirty="0">
              <a:latin typeface="+mj-lt"/>
            </a:endParaRPr>
          </a:p>
        </p:txBody>
      </p:sp>
      <p:sp>
        <p:nvSpPr>
          <p:cNvPr id="38" name="TextBox 37"/>
          <p:cNvSpPr txBox="1"/>
          <p:nvPr/>
        </p:nvSpPr>
        <p:spPr>
          <a:xfrm>
            <a:off x="6102529" y="4715319"/>
            <a:ext cx="2349500" cy="646331"/>
          </a:xfrm>
          <a:prstGeom prst="rect">
            <a:avLst/>
          </a:prstGeom>
          <a:noFill/>
        </p:spPr>
        <p:txBody>
          <a:bodyPr wrap="square" rtlCol="0">
            <a:spAutoFit/>
          </a:bodyPr>
          <a:lstStyle/>
          <a:p>
            <a:r>
              <a:rPr lang="en-AU" dirty="0" smtClean="0">
                <a:latin typeface="+mj-lt"/>
              </a:rPr>
              <a:t>Conventional hose pump</a:t>
            </a:r>
            <a:endParaRPr lang="en-AU" dirty="0">
              <a:latin typeface="+mj-lt"/>
            </a:endParaRPr>
          </a:p>
        </p:txBody>
      </p:sp>
      <p:sp>
        <p:nvSpPr>
          <p:cNvPr id="42" name="Rectangle 41"/>
          <p:cNvSpPr>
            <a:spLocks noChangeArrowheads="1"/>
          </p:cNvSpPr>
          <p:nvPr/>
        </p:nvSpPr>
        <p:spPr bwMode="auto">
          <a:xfrm>
            <a:off x="6102529" y="839609"/>
            <a:ext cx="2093318" cy="666229"/>
          </a:xfrm>
          <a:prstGeom prst="rect">
            <a:avLst/>
          </a:prstGeom>
          <a:solidFill>
            <a:srgbClr val="FFFF00"/>
          </a:solidFill>
          <a:ln w="11113">
            <a:solidFill>
              <a:schemeClr val="bg2">
                <a:lumMod val="75000"/>
              </a:schemeClr>
            </a:solidFill>
            <a:miter lim="800000"/>
            <a:headEnd/>
            <a:tailEnd/>
          </a:ln>
        </p:spPr>
        <p:txBody>
          <a:bodyPr/>
          <a:lstStyle/>
          <a:p>
            <a:pPr algn="ctr"/>
            <a:r>
              <a:rPr lang="fi-FI" sz="1400" b="1" dirty="0" smtClean="0">
                <a:latin typeface="Arial" charset="0"/>
              </a:rPr>
              <a:t>180 degree operating cycle</a:t>
            </a:r>
            <a:endParaRPr lang="fi-FI" sz="1400" b="1" dirty="0">
              <a:latin typeface="Arial" charset="0"/>
            </a:endParaRPr>
          </a:p>
        </p:txBody>
      </p:sp>
      <p:sp>
        <p:nvSpPr>
          <p:cNvPr id="46" name="Rectangle 10"/>
          <p:cNvSpPr>
            <a:spLocks noChangeArrowheads="1"/>
          </p:cNvSpPr>
          <p:nvPr/>
        </p:nvSpPr>
        <p:spPr bwMode="auto">
          <a:xfrm>
            <a:off x="6102529" y="1560334"/>
            <a:ext cx="2093318" cy="666229"/>
          </a:xfrm>
          <a:prstGeom prst="rect">
            <a:avLst/>
          </a:prstGeom>
          <a:solidFill>
            <a:srgbClr val="FFFF00"/>
          </a:solidFill>
          <a:ln w="11113">
            <a:solidFill>
              <a:schemeClr val="bg2">
                <a:lumMod val="75000"/>
              </a:schemeClr>
            </a:solidFill>
            <a:miter lim="800000"/>
            <a:headEnd/>
            <a:tailEnd/>
          </a:ln>
        </p:spPr>
        <p:txBody>
          <a:bodyPr/>
          <a:lstStyle/>
          <a:p>
            <a:pPr algn="ctr">
              <a:spcBef>
                <a:spcPct val="20000"/>
              </a:spcBef>
              <a:buClr>
                <a:srgbClr val="C20202"/>
              </a:buClr>
              <a:buFont typeface="Wingdings" pitchFamily="2" charset="2"/>
              <a:buNone/>
              <a:defRPr/>
            </a:pPr>
            <a:r>
              <a:rPr lang="fi-FI" sz="1400" b="1" dirty="0" smtClean="0">
                <a:latin typeface="Arial" charset="0"/>
              </a:rPr>
              <a:t>Two compressions per revolution</a:t>
            </a:r>
            <a:endParaRPr lang="fi-FI" sz="1400" b="1" dirty="0">
              <a:latin typeface="Arial" charset="0"/>
            </a:endParaRPr>
          </a:p>
          <a:p>
            <a:pPr algn="ctr">
              <a:defRPr/>
            </a:pPr>
            <a:endParaRPr lang="fi-FI" sz="1400" b="1" dirty="0">
              <a:latin typeface="Arial" charset="0"/>
            </a:endParaRPr>
          </a:p>
        </p:txBody>
      </p:sp>
      <p:sp>
        <p:nvSpPr>
          <p:cNvPr id="50" name="Rectangle 10"/>
          <p:cNvSpPr>
            <a:spLocks noChangeArrowheads="1"/>
          </p:cNvSpPr>
          <p:nvPr/>
        </p:nvSpPr>
        <p:spPr bwMode="auto">
          <a:xfrm>
            <a:off x="6102529" y="2279473"/>
            <a:ext cx="2093318" cy="666228"/>
          </a:xfrm>
          <a:prstGeom prst="rect">
            <a:avLst/>
          </a:prstGeom>
          <a:solidFill>
            <a:srgbClr val="FFFF00"/>
          </a:solidFill>
          <a:ln w="11113">
            <a:solidFill>
              <a:schemeClr val="bg2">
                <a:lumMod val="75000"/>
              </a:schemeClr>
            </a:solidFill>
            <a:miter lim="800000"/>
            <a:headEnd/>
            <a:tailEnd/>
          </a:ln>
        </p:spPr>
        <p:txBody>
          <a:bodyPr/>
          <a:lstStyle/>
          <a:p>
            <a:pPr algn="ctr">
              <a:spcBef>
                <a:spcPct val="20000"/>
              </a:spcBef>
              <a:buClr>
                <a:srgbClr val="C20202"/>
              </a:buClr>
              <a:buFont typeface="Wingdings" pitchFamily="2" charset="2"/>
              <a:buNone/>
            </a:pPr>
            <a:r>
              <a:rPr lang="en-US" sz="1400" b="1" dirty="0" smtClean="0">
                <a:latin typeface="Arial" charset="0"/>
              </a:rPr>
              <a:t>Shoe contact generates friction and heat</a:t>
            </a:r>
            <a:endParaRPr lang="en-US" sz="1400" b="1" dirty="0">
              <a:latin typeface="Arial" charset="0"/>
            </a:endParaRPr>
          </a:p>
        </p:txBody>
      </p:sp>
      <p:sp>
        <p:nvSpPr>
          <p:cNvPr id="54" name="Rectangle 10"/>
          <p:cNvSpPr>
            <a:spLocks noChangeArrowheads="1"/>
          </p:cNvSpPr>
          <p:nvPr/>
        </p:nvSpPr>
        <p:spPr bwMode="auto">
          <a:xfrm>
            <a:off x="6102529" y="3000198"/>
            <a:ext cx="2093318" cy="666228"/>
          </a:xfrm>
          <a:prstGeom prst="rect">
            <a:avLst/>
          </a:prstGeom>
          <a:solidFill>
            <a:srgbClr val="FFFF00"/>
          </a:solidFill>
          <a:ln w="11113">
            <a:solidFill>
              <a:schemeClr val="bg2">
                <a:lumMod val="75000"/>
              </a:schemeClr>
            </a:solidFill>
            <a:miter lim="800000"/>
            <a:headEnd/>
            <a:tailEnd/>
          </a:ln>
        </p:spPr>
        <p:txBody>
          <a:bodyPr/>
          <a:lstStyle/>
          <a:p>
            <a:pPr algn="ctr">
              <a:spcBef>
                <a:spcPct val="20000"/>
              </a:spcBef>
              <a:buClr>
                <a:srgbClr val="C20202"/>
              </a:buClr>
              <a:buFont typeface="Wingdings" pitchFamily="2" charset="2"/>
              <a:buNone/>
            </a:pPr>
            <a:r>
              <a:rPr lang="fi-FI" sz="1400" b="1" dirty="0" smtClean="0">
                <a:latin typeface="Arial" charset="0"/>
              </a:rPr>
              <a:t>Pressure and vacuum lines same side of the pump</a:t>
            </a:r>
            <a:endParaRPr lang="fi-FI" sz="1400" b="1" dirty="0">
              <a:latin typeface="Arial" charset="0"/>
            </a:endParaRPr>
          </a:p>
          <a:p>
            <a:pPr algn="ctr"/>
            <a:endParaRPr lang="fi-FI" sz="1400" b="1" dirty="0">
              <a:latin typeface="Arial" charset="0"/>
            </a:endParaRPr>
          </a:p>
        </p:txBody>
      </p:sp>
      <p:sp>
        <p:nvSpPr>
          <p:cNvPr id="62" name="Rectangle 10"/>
          <p:cNvSpPr>
            <a:spLocks noChangeArrowheads="1"/>
          </p:cNvSpPr>
          <p:nvPr/>
        </p:nvSpPr>
        <p:spPr bwMode="auto">
          <a:xfrm>
            <a:off x="6102529" y="3725150"/>
            <a:ext cx="2093318" cy="643336"/>
          </a:xfrm>
          <a:prstGeom prst="rect">
            <a:avLst/>
          </a:prstGeom>
          <a:solidFill>
            <a:srgbClr val="FFFF00"/>
          </a:solidFill>
          <a:ln w="11113">
            <a:solidFill>
              <a:schemeClr val="bg2">
                <a:lumMod val="75000"/>
              </a:schemeClr>
            </a:solidFill>
            <a:miter lim="800000"/>
            <a:headEnd/>
            <a:tailEnd/>
          </a:ln>
        </p:spPr>
        <p:txBody>
          <a:bodyPr/>
          <a:lstStyle/>
          <a:p>
            <a:pPr algn="ctr">
              <a:spcBef>
                <a:spcPct val="20000"/>
              </a:spcBef>
              <a:buClr>
                <a:srgbClr val="C20202"/>
              </a:buClr>
              <a:buFont typeface="Wingdings" pitchFamily="2" charset="2"/>
              <a:buNone/>
              <a:defRPr/>
            </a:pPr>
            <a:r>
              <a:rPr lang="fi-FI" sz="1400" b="1" dirty="0" smtClean="0">
                <a:latin typeface="Arial" charset="0"/>
              </a:rPr>
              <a:t>High lubricant need for cooling </a:t>
            </a:r>
            <a:endParaRPr lang="fi-FI" sz="1400" b="1" dirty="0">
              <a:latin typeface="Arial" charset="0"/>
            </a:endParaRPr>
          </a:p>
          <a:p>
            <a:pPr algn="ctr">
              <a:defRPr/>
            </a:pPr>
            <a:endParaRPr lang="fi-FI" sz="1400" b="1" dirty="0">
              <a:latin typeface="Arial" charset="0"/>
            </a:endParaRPr>
          </a:p>
        </p:txBody>
      </p:sp>
      <p:sp>
        <p:nvSpPr>
          <p:cNvPr id="66" name="Rectangle 10"/>
          <p:cNvSpPr>
            <a:spLocks noChangeArrowheads="1"/>
          </p:cNvSpPr>
          <p:nvPr/>
        </p:nvSpPr>
        <p:spPr bwMode="auto">
          <a:xfrm>
            <a:off x="6102529" y="118885"/>
            <a:ext cx="2093318" cy="581026"/>
          </a:xfrm>
          <a:prstGeom prst="rect">
            <a:avLst/>
          </a:prstGeom>
          <a:solidFill>
            <a:srgbClr val="FFFF00">
              <a:alpha val="30196"/>
            </a:srgbClr>
          </a:solidFill>
          <a:ln w="11176">
            <a:solidFill>
              <a:srgbClr val="606060"/>
            </a:solidFill>
            <a:miter lim="800000"/>
            <a:headEnd/>
            <a:tailEnd/>
          </a:ln>
        </p:spPr>
        <p:txBody>
          <a:bodyPr/>
          <a:lstStyle/>
          <a:p>
            <a:pPr algn="ctr">
              <a:spcBef>
                <a:spcPct val="20000"/>
              </a:spcBef>
              <a:buClr>
                <a:srgbClr val="C20202"/>
              </a:buClr>
              <a:buFont typeface="Wingdings" pitchFamily="2" charset="2"/>
              <a:buNone/>
            </a:pPr>
            <a:r>
              <a:rPr lang="fi-FI" b="1" dirty="0" smtClean="0">
                <a:solidFill>
                  <a:srgbClr val="CC0000"/>
                </a:solidFill>
                <a:latin typeface="Arial" charset="0"/>
              </a:rPr>
              <a:t>Conventional hose pump</a:t>
            </a:r>
            <a:endParaRPr lang="fi-FI" sz="1800" dirty="0">
              <a:solidFill>
                <a:srgbClr val="CC0000"/>
              </a:solidFill>
            </a:endParaRPr>
          </a:p>
          <a:p>
            <a:endParaRPr lang="fi-FI" sz="1800" dirty="0">
              <a:solidFill>
                <a:srgbClr val="CC0000"/>
              </a:solidFill>
              <a:latin typeface="Arial" charset="0"/>
            </a:endParaRPr>
          </a:p>
        </p:txBody>
      </p:sp>
    </p:spTree>
    <p:extLst>
      <p:ext uri="{BB962C8B-B14F-4D97-AF65-F5344CB8AC3E}">
        <p14:creationId xmlns:p14="http://schemas.microsoft.com/office/powerpoint/2010/main" val="3841070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n-US" smtClean="0"/>
              <a:t>LPP-T Technical Data</a:t>
            </a:r>
            <a:endParaRPr lang="fi-FI" smtClean="0"/>
          </a:p>
        </p:txBody>
      </p:sp>
      <p:pic>
        <p:nvPicPr>
          <p:cNvPr id="12296" name="Picture 8" descr="LPP-T_kaavio_sivu7_uusi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016" y="1052512"/>
            <a:ext cx="6844354" cy="42701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a:xfrm>
            <a:off x="531813" y="150813"/>
            <a:ext cx="8307387" cy="763587"/>
          </a:xfrm>
          <a:prstGeom prst="rect">
            <a:avLst/>
          </a:prstGeom>
        </p:spPr>
        <p:txBody>
          <a:bodyPr vert="horz" lIns="91440" tIns="45720" rIns="91440" bIns="45720" rtlCol="0" anchor="ctr">
            <a:normAutofit fontScale="97500" lnSpcReduction="10000"/>
          </a:bodyPr>
          <a:lstStyle>
            <a:lvl1pPr marL="0" marR="0" indent="0" algn="l" defTabSz="457200" rtl="0" eaLnBrk="1" fontAlgn="auto" latinLnBrk="0" hangingPunct="1">
              <a:lnSpc>
                <a:spcPct val="100000"/>
              </a:lnSpc>
              <a:spcBef>
                <a:spcPct val="0"/>
              </a:spcBef>
              <a:spcAft>
                <a:spcPts val="0"/>
              </a:spcAft>
              <a:buNone/>
              <a:tabLst/>
              <a:defRPr sz="4800" kern="1200">
                <a:solidFill>
                  <a:schemeClr val="bg1"/>
                </a:solidFill>
                <a:latin typeface="+mj-lt"/>
                <a:ea typeface="+mj-ea"/>
                <a:cs typeface="+mj-cs"/>
              </a:defRPr>
            </a:lvl1pPr>
          </a:lstStyle>
          <a:p>
            <a:r>
              <a:rPr lang="fi-FI" dirty="0" smtClean="0">
                <a:solidFill>
                  <a:srgbClr val="FF0000"/>
                </a:solidFill>
              </a:rPr>
              <a:t>Flowrox LPP T Performance</a:t>
            </a:r>
            <a:endParaRPr lang="en-US" dirty="0" smtClean="0">
              <a:solidFill>
                <a:srgbClr val="FF0000"/>
              </a:solidFill>
            </a:endParaRPr>
          </a:p>
        </p:txBody>
      </p:sp>
      <p:sp>
        <p:nvSpPr>
          <p:cNvPr id="5" name="Rectangle 3"/>
          <p:cNvSpPr>
            <a:spLocks noChangeArrowheads="1"/>
          </p:cNvSpPr>
          <p:nvPr/>
        </p:nvSpPr>
        <p:spPr bwMode="auto">
          <a:xfrm>
            <a:off x="2440224" y="5424981"/>
            <a:ext cx="4001938" cy="1528052"/>
          </a:xfrm>
          <a:prstGeom prst="rect">
            <a:avLst/>
          </a:prstGeom>
          <a:noFill/>
          <a:ln w="9525">
            <a:noFill/>
            <a:prstDash val="sysDash"/>
            <a:miter lim="800000"/>
            <a:headEnd/>
            <a:tailEnd/>
          </a:ln>
        </p:spPr>
        <p:txBody>
          <a:bodyPr/>
          <a:lstStyle/>
          <a:p>
            <a:pPr marL="342900" lvl="1" indent="-342900">
              <a:spcBef>
                <a:spcPts val="1800"/>
              </a:spcBef>
              <a:spcAft>
                <a:spcPts val="600"/>
              </a:spcAft>
              <a:buClr>
                <a:srgbClr val="008BD0"/>
              </a:buClr>
              <a:defRPr/>
            </a:pPr>
            <a:r>
              <a:rPr lang="en-AU" altLang="zh-CN" sz="2200" b="0" dirty="0" smtClean="0">
                <a:solidFill>
                  <a:srgbClr val="FF0000"/>
                </a:solidFill>
                <a:latin typeface="Trebuchet MS" pitchFamily="34" charset="0"/>
                <a:ea typeface="+mj-ea"/>
                <a:cs typeface="+mj-cs"/>
              </a:rPr>
              <a:t>Continuous operation 24/7</a:t>
            </a:r>
          </a:p>
          <a:p>
            <a:pPr marL="342900" lvl="1" indent="-342900">
              <a:spcBef>
                <a:spcPts val="1800"/>
              </a:spcBef>
              <a:spcAft>
                <a:spcPts val="600"/>
              </a:spcAft>
              <a:buClr>
                <a:srgbClr val="008BD0"/>
              </a:buClr>
              <a:defRPr/>
            </a:pPr>
            <a:r>
              <a:rPr lang="en-AU" altLang="zh-CN" sz="2200" b="0" dirty="0" smtClean="0">
                <a:solidFill>
                  <a:srgbClr val="FF0000"/>
                </a:solidFill>
                <a:latin typeface="Trebuchet MS" pitchFamily="34" charset="0"/>
                <a:ea typeface="+mj-ea"/>
                <a:cs typeface="+mj-cs"/>
              </a:rPr>
              <a:t>any temperature up to 90</a:t>
            </a:r>
            <a:r>
              <a:rPr lang="en-AU" altLang="zh-CN" sz="2200" b="0" baseline="30000" dirty="0" smtClean="0">
                <a:solidFill>
                  <a:srgbClr val="FF0000"/>
                </a:solidFill>
                <a:latin typeface="Trebuchet MS" pitchFamily="34" charset="0"/>
                <a:ea typeface="+mj-ea"/>
                <a:cs typeface="+mj-cs"/>
              </a:rPr>
              <a:t>o</a:t>
            </a:r>
            <a:r>
              <a:rPr lang="en-AU" altLang="zh-CN" sz="2200" b="0" dirty="0" smtClean="0">
                <a:solidFill>
                  <a:srgbClr val="FF0000"/>
                </a:solidFill>
                <a:latin typeface="Trebuchet MS" pitchFamily="34" charset="0"/>
                <a:ea typeface="+mj-ea"/>
                <a:cs typeface="+mj-cs"/>
              </a:rPr>
              <a:t>C</a:t>
            </a:r>
            <a:endParaRPr lang="fi-FI" altLang="zh-CN" sz="2200" b="0" dirty="0" smtClean="0">
              <a:solidFill>
                <a:srgbClr val="FF0000"/>
              </a:solidFill>
              <a:latin typeface="Trebuchet MS" pitchFamily="34" charset="0"/>
              <a:ea typeface="+mj-ea"/>
              <a:cs typeface="+mj-cs"/>
            </a:endParaRPr>
          </a:p>
          <a:p>
            <a:pPr marL="266700" indent="-266700">
              <a:spcBef>
                <a:spcPct val="20000"/>
              </a:spcBef>
              <a:buFontTx/>
              <a:buChar char="–"/>
              <a:defRPr/>
            </a:pPr>
            <a:endParaRPr lang="en-US" sz="2200" dirty="0">
              <a:latin typeface="Trebuchet MS" pitchFamily="34" charset="0"/>
            </a:endParaRPr>
          </a:p>
        </p:txBody>
      </p:sp>
      <p:sp>
        <p:nvSpPr>
          <p:cNvPr id="6" name="Rectangle 3"/>
          <p:cNvSpPr>
            <a:spLocks noChangeArrowheads="1"/>
          </p:cNvSpPr>
          <p:nvPr/>
        </p:nvSpPr>
        <p:spPr bwMode="auto">
          <a:xfrm>
            <a:off x="2440224" y="5104259"/>
            <a:ext cx="4001938" cy="2162673"/>
          </a:xfrm>
          <a:prstGeom prst="rect">
            <a:avLst/>
          </a:prstGeom>
          <a:noFill/>
          <a:ln w="9525">
            <a:noFill/>
            <a:prstDash val="sysDash"/>
            <a:miter lim="800000"/>
            <a:headEnd/>
            <a:tailEnd/>
          </a:ln>
        </p:spPr>
        <p:txBody>
          <a:bodyPr/>
          <a:lstStyle/>
          <a:p>
            <a:pPr marL="342900" lvl="1" indent="-342900">
              <a:spcBef>
                <a:spcPts val="1800"/>
              </a:spcBef>
              <a:spcAft>
                <a:spcPts val="600"/>
              </a:spcAft>
              <a:buClr>
                <a:srgbClr val="008BD0"/>
              </a:buClr>
              <a:defRPr/>
            </a:pPr>
            <a:endParaRPr lang="en-AU" altLang="zh-CN" sz="2200" b="0" dirty="0" smtClean="0">
              <a:solidFill>
                <a:srgbClr val="FF0000"/>
              </a:solidFill>
              <a:latin typeface="Trebuchet MS" pitchFamily="34" charset="0"/>
              <a:ea typeface="+mj-ea"/>
              <a:cs typeface="+mj-cs"/>
            </a:endParaRPr>
          </a:p>
          <a:p>
            <a:pPr marL="342900" lvl="1" indent="-342900">
              <a:spcBef>
                <a:spcPts val="1800"/>
              </a:spcBef>
              <a:spcAft>
                <a:spcPts val="600"/>
              </a:spcAft>
              <a:buClr>
                <a:srgbClr val="008BD0"/>
              </a:buClr>
              <a:defRPr/>
            </a:pPr>
            <a:r>
              <a:rPr lang="en-AU" altLang="zh-CN" sz="2200" dirty="0">
                <a:solidFill>
                  <a:srgbClr val="FF0000"/>
                </a:solidFill>
                <a:latin typeface="Trebuchet MS" pitchFamily="34" charset="0"/>
                <a:ea typeface="+mj-ea"/>
                <a:cs typeface="+mj-cs"/>
              </a:rPr>
              <a:t>a</a:t>
            </a:r>
            <a:r>
              <a:rPr lang="en-AU" altLang="zh-CN" sz="2200" dirty="0" smtClean="0">
                <a:solidFill>
                  <a:srgbClr val="FF0000"/>
                </a:solidFill>
                <a:latin typeface="Trebuchet MS" pitchFamily="34" charset="0"/>
                <a:ea typeface="+mj-ea"/>
                <a:cs typeface="+mj-cs"/>
              </a:rPr>
              <a:t>t nominal pressure and at </a:t>
            </a:r>
          </a:p>
        </p:txBody>
      </p:sp>
    </p:spTree>
    <p:extLst>
      <p:ext uri="{BB962C8B-B14F-4D97-AF65-F5344CB8AC3E}">
        <p14:creationId xmlns:p14="http://schemas.microsoft.com/office/powerpoint/2010/main" val="2850230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321104"/>
            <a:ext cx="8194675" cy="618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02790" y="327550"/>
            <a:ext cx="2440911" cy="3297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Rectangle 10"/>
          <p:cNvSpPr/>
          <p:nvPr/>
        </p:nvSpPr>
        <p:spPr>
          <a:xfrm flipV="1">
            <a:off x="0" y="3507474"/>
            <a:ext cx="1331913" cy="4712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TextBox 3"/>
          <p:cNvSpPr txBox="1"/>
          <p:nvPr/>
        </p:nvSpPr>
        <p:spPr>
          <a:xfrm>
            <a:off x="382140" y="313902"/>
            <a:ext cx="3057101" cy="400110"/>
          </a:xfrm>
          <a:prstGeom prst="rect">
            <a:avLst/>
          </a:prstGeom>
          <a:noFill/>
        </p:spPr>
        <p:txBody>
          <a:bodyPr wrap="square" rtlCol="0">
            <a:spAutoFit/>
          </a:bodyPr>
          <a:lstStyle/>
          <a:p>
            <a:r>
              <a:rPr lang="en-AU" sz="2000" dirty="0" smtClean="0">
                <a:latin typeface="+mj-lt"/>
              </a:rPr>
              <a:t>Conventional hose pump</a:t>
            </a:r>
            <a:endParaRPr lang="en-AU" sz="2000" dirty="0">
              <a:latin typeface="+mj-lt"/>
            </a:endParaRPr>
          </a:p>
        </p:txBody>
      </p:sp>
      <p:sp>
        <p:nvSpPr>
          <p:cNvPr id="2" name="TextBox 1"/>
          <p:cNvSpPr txBox="1"/>
          <p:nvPr/>
        </p:nvSpPr>
        <p:spPr>
          <a:xfrm>
            <a:off x="3807722" y="345523"/>
            <a:ext cx="892886" cy="377479"/>
          </a:xfrm>
          <a:prstGeom prst="rect">
            <a:avLst/>
          </a:prstGeom>
          <a:noFill/>
        </p:spPr>
        <p:txBody>
          <a:bodyPr wrap="square" rtlCol="0">
            <a:spAutoFit/>
          </a:bodyPr>
          <a:lstStyle/>
          <a:p>
            <a:r>
              <a:rPr lang="en-AU" b="1" dirty="0" smtClean="0">
                <a:latin typeface="+mj-lt"/>
              </a:rPr>
              <a:t>mm</a:t>
            </a:r>
            <a:endParaRPr lang="en-AU" b="1" dirty="0">
              <a:latin typeface="+mj-lt"/>
            </a:endParaRPr>
          </a:p>
        </p:txBody>
      </p:sp>
    </p:spTree>
    <p:extLst>
      <p:ext uri="{BB962C8B-B14F-4D97-AF65-F5344CB8AC3E}">
        <p14:creationId xmlns:p14="http://schemas.microsoft.com/office/powerpoint/2010/main" val="3557634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728</TotalTime>
  <Words>1035</Words>
  <Application>Microsoft Office PowerPoint</Application>
  <PresentationFormat>On-screen Show (4:3)</PresentationFormat>
  <Paragraphs>245</Paragraphs>
  <Slides>25</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Chart</vt:lpstr>
      <vt:lpstr>PowerPoint Presentation</vt:lpstr>
      <vt:lpstr>Flowrox is </vt:lpstr>
      <vt:lpstr>High Quality for Demanding Applications</vt:lpstr>
      <vt:lpstr>Flowrox in Australia</vt:lpstr>
      <vt:lpstr>PowerPoint Presentation</vt:lpstr>
      <vt:lpstr>Flowrox Peristaltic Pump Family</vt:lpstr>
      <vt:lpstr>The Advanced LPP-T and LPP-D Design</vt:lpstr>
      <vt:lpstr>LPP-T Technical Data</vt:lpstr>
      <vt:lpstr>PowerPoint Presentation</vt:lpstr>
      <vt:lpstr>PowerPoint Presentation</vt:lpstr>
      <vt:lpstr>PowerPoint Presentation</vt:lpstr>
      <vt:lpstr>Low Operational Costs </vt:lpstr>
      <vt:lpstr>PowerPoint Presentation</vt:lpstr>
      <vt:lpstr>PowerPoint Presentation</vt:lpstr>
      <vt:lpstr>PowerPoint Presentation</vt:lpstr>
      <vt:lpstr>Paste pumping</vt:lpstr>
      <vt:lpstr>PowerPoint Presentation</vt:lpstr>
      <vt:lpstr>Flowrox PC-Pump </vt:lpstr>
      <vt:lpstr>Patented Flowrox Double Action Mechanical Shaft Seal Assembly</vt:lpstr>
      <vt:lpstr>PowerPoint Presentation</vt:lpstr>
      <vt:lpstr>Elliptic Rotor vs Round  Rotor  (2-lobe vs 1-lobe)</vt:lpstr>
      <vt:lpstr>Spiral Stator and 2-Lobe Rotor</vt:lpstr>
      <vt:lpstr>Hydraulic Performance</vt:lpstr>
      <vt:lpstr>PowerPoint Presentation</vt:lpstr>
      <vt:lpstr>PowerPoint Presentation</vt:lpstr>
    </vt:vector>
  </TitlesOfParts>
  <Company>The Family Inc Advertising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Pinja Meretoja</dc:creator>
  <cp:lastModifiedBy>Martti</cp:lastModifiedBy>
  <cp:revision>109</cp:revision>
  <dcterms:created xsi:type="dcterms:W3CDTF">2011-06-13T11:37:56Z</dcterms:created>
  <dcterms:modified xsi:type="dcterms:W3CDTF">2011-10-28T03:09:07Z</dcterms:modified>
</cp:coreProperties>
</file>